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9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37" r:id="rId26"/>
    <p:sldId id="278" r:id="rId27"/>
    <p:sldId id="279" r:id="rId28"/>
    <p:sldId id="280" r:id="rId29"/>
    <p:sldId id="281" r:id="rId30"/>
    <p:sldId id="282" r:id="rId31"/>
    <p:sldId id="283" r:id="rId32"/>
    <p:sldId id="284" r:id="rId33"/>
    <p:sldId id="338" r:id="rId34"/>
    <p:sldId id="339" r:id="rId35"/>
    <p:sldId id="285" r:id="rId36"/>
    <p:sldId id="286" r:id="rId37"/>
    <p:sldId id="340"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41" r:id="rId89"/>
    <p:sldId id="342" r:id="rId90"/>
    <p:sldId id="343" r:id="rId91"/>
    <p:sldId id="344" r:id="rId92"/>
    <p:sldId id="345" r:id="rId93"/>
    <p:sldId id="346" r:id="rId94"/>
  </p:sldIdLst>
  <p:sldSz cx="9144000" cy="6858000" type="screen4x3"/>
  <p:notesSz cx="6858000" cy="9144000"/>
  <p:embeddedFontLst>
    <p:embeddedFont>
      <p:font typeface="Times" panose="02020603050405020304" pitchFamily="18" charset="0"/>
      <p:regular r:id="rId96"/>
      <p:bold r:id="rId97"/>
      <p:italic r:id="rId98"/>
      <p:boldItalic r:id="rId99"/>
    </p:embeddedFont>
    <p:embeddedFont>
      <p:font typeface="Tahoma" panose="020B0604030504040204" pitchFamily="34" charset="0"/>
      <p:regular r:id="rId100"/>
      <p:bold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39624850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779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98" name="Google Shape;19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65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13" name="Google Shape;21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920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23" name="Google Shape;22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80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38" name="Google Shape;2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93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46" name="Google Shape;24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125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59" name="Google Shape;25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12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74" name="Google Shape;27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27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291" name="Google Shape;29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01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306" name="Google Shape;3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 name="Google Shape;3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460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335" name="Google Shape;33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09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403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362" name="Google Shape;36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78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390" name="Google Shape;39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89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00" name="Google Shape;40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655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15" name="Google Shape;41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757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30" name="Google Shape;43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018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41" name="Google Shape;44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319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49" name="Google Shape;44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862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57" name="Google Shape;45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01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72" name="Google Shape;47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31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87" name="Google Shape;48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95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18.#</a:t>
            </a: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713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496" name="Google Shape;49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 name="Google Shape;49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740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09" name="Google Shape;50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909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20" name="Google Shape;52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505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30" name="Google Shape;53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040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45" name="Google Shape;54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688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60" name="Google Shape;56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03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73" name="Google Shape;57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402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88" name="Google Shape;58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144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598" name="Google Shape;59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567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613" name="Google Shape;6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17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18.#</a:t>
            </a: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26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621" name="Google Shape;62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40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631" name="Google Shape;63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06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46</a:t>
            </a:fld>
            <a:endParaRPr/>
          </a:p>
        </p:txBody>
      </p:sp>
      <p:sp>
        <p:nvSpPr>
          <p:cNvPr id="645" name="Google Shape;64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18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47</a:t>
            </a:fld>
            <a:endParaRPr/>
          </a:p>
        </p:txBody>
      </p:sp>
      <p:sp>
        <p:nvSpPr>
          <p:cNvPr id="662" name="Google Shape;6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94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48</a:t>
            </a:fld>
            <a:endParaRPr/>
          </a:p>
        </p:txBody>
      </p:sp>
      <p:sp>
        <p:nvSpPr>
          <p:cNvPr id="675" name="Google Shape;67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6" name="Google Shape;67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870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688" name="Google Shape;68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425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50</a:t>
            </a:fld>
            <a:endParaRPr/>
          </a:p>
        </p:txBody>
      </p:sp>
      <p:sp>
        <p:nvSpPr>
          <p:cNvPr id="697" name="Google Shape;69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8" name="Google Shape;698;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39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51</a:t>
            </a:fld>
            <a:endParaRPr/>
          </a:p>
        </p:txBody>
      </p:sp>
      <p:sp>
        <p:nvSpPr>
          <p:cNvPr id="707" name="Google Shape;70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8" name="Google Shape;708;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5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52</a:t>
            </a:fld>
            <a:endParaRPr/>
          </a:p>
        </p:txBody>
      </p:sp>
      <p:sp>
        <p:nvSpPr>
          <p:cNvPr id="718" name="Google Shape;71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532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53</a:t>
            </a:fld>
            <a:endParaRPr/>
          </a:p>
        </p:txBody>
      </p:sp>
      <p:sp>
        <p:nvSpPr>
          <p:cNvPr id="728" name="Google Shape;728;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9" name="Google Shape;72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051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37" name="Google Shape;1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0421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739" name="Google Shape;73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916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756" name="Google Shape;75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7" name="Google Shape;757;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507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766" name="Google Shape;76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7" name="Google Shape;76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10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777" name="Google Shape;77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8" name="Google Shape;77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784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792" name="Google Shape;79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3" name="Google Shape;793;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64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01" name="Google Shape;80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2" name="Google Shape;802;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51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12" name="Google Shape;81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3" name="Google Shape;81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287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29" name="Google Shape;82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902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37" name="Google Shape;83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8" name="Google Shape;838;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50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52" name="Google Shape;852;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3" name="Google Shape;853;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0869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60" name="Google Shape;86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188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73" name="Google Shape;873;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888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6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66</a:t>
            </a:fld>
            <a:endParaRPr/>
          </a:p>
        </p:txBody>
      </p:sp>
      <p:sp>
        <p:nvSpPr>
          <p:cNvPr id="881" name="Google Shape;881;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2" name="Google Shape;882;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075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892" name="Google Shape;89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 name="Google Shape;893;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59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6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02" name="Google Shape;90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3" name="Google Shape;903;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67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6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17" name="Google Shape;917;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8" name="Google Shape;918;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459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6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70</a:t>
            </a:fld>
            <a:endParaRPr/>
          </a:p>
        </p:txBody>
      </p:sp>
      <p:sp>
        <p:nvSpPr>
          <p:cNvPr id="925" name="Google Shape;925;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6" name="Google Shape;926;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732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6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40" name="Google Shape;940;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4175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6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72</a:t>
            </a:fld>
            <a:endParaRPr/>
          </a:p>
        </p:txBody>
      </p:sp>
      <p:sp>
        <p:nvSpPr>
          <p:cNvPr id="948" name="Google Shape;948;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9" name="Google Shape;949;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302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6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73</a:t>
            </a:fld>
            <a:endParaRPr/>
          </a:p>
        </p:txBody>
      </p:sp>
      <p:sp>
        <p:nvSpPr>
          <p:cNvPr id="963" name="Google Shape;963;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4" name="Google Shape;964;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47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4235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74" name="Google Shape;974;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5" name="Google Shape;975;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782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7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986" name="Google Shape;98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7" name="Google Shape;987;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77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7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76</a:t>
            </a:fld>
            <a:endParaRPr/>
          </a:p>
        </p:txBody>
      </p:sp>
      <p:sp>
        <p:nvSpPr>
          <p:cNvPr id="996" name="Google Shape;996;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7" name="Google Shape;997;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558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7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07" name="Google Shape;1007;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8" name="Google Shape;1008;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854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7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15" name="Google Shape;1015;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7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79</a:t>
            </a:fld>
            <a:endParaRPr/>
          </a:p>
        </p:txBody>
      </p:sp>
      <p:sp>
        <p:nvSpPr>
          <p:cNvPr id="1030" name="Google Shape;103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1" name="Google Shape;1031;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204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7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40" name="Google Shape;1040;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1" name="Google Shape;1041;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099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7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81</a:t>
            </a:fld>
            <a:endParaRPr/>
          </a:p>
        </p:txBody>
      </p:sp>
      <p:sp>
        <p:nvSpPr>
          <p:cNvPr id="1058" name="Google Shape;1058;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546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7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68" name="Google Shape;1068;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9" name="Google Shape;1069;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2478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7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83" name="Google Shape;1083;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4" name="Google Shape;1084;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0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72" name="Google Shape;17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5522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8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91" name="Google Shape;1091;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2" name="Google Shape;1092;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6304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8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099" name="Google Shape;1099;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0" name="Google Shape;1100;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63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18.#</a:t>
            </a:r>
            <a:endParaRPr/>
          </a:p>
        </p:txBody>
      </p:sp>
      <p:sp>
        <p:nvSpPr>
          <p:cNvPr id="187" name="Google Shape;18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7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18.</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34.png"/><Relationship Id="rId7" Type="http://schemas.openxmlformats.org/officeDocument/2006/relationships/image" Target="../media/image43.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9.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35.png"/><Relationship Id="rId9" Type="http://schemas.openxmlformats.org/officeDocument/2006/relationships/image" Target="../media/image50.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4.png"/><Relationship Id="rId7" Type="http://schemas.openxmlformats.org/officeDocument/2006/relationships/image" Target="../media/image43.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20.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64.png"/><Relationship Id="rId5" Type="http://schemas.openxmlformats.org/officeDocument/2006/relationships/image" Target="../media/image49.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35.png"/><Relationship Id="rId9" Type="http://schemas.openxmlformats.org/officeDocument/2006/relationships/image" Target="../media/image62.png"/><Relationship Id="rId14" Type="http://schemas.openxmlformats.org/officeDocument/2006/relationships/image" Target="../media/image6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87.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67.png"/><Relationship Id="rId4" Type="http://schemas.openxmlformats.org/officeDocument/2006/relationships/image" Target="../media/image1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18</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339725" y="2819400"/>
            <a:ext cx="4156075"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Introduction</a:t>
            </a:r>
            <a:br>
              <a:rPr lang="en-US" sz="4800" b="1" i="1" u="none" strike="noStrike" cap="none">
                <a:solidFill>
                  <a:srgbClr val="002060"/>
                </a:solidFill>
                <a:latin typeface="Times"/>
                <a:ea typeface="Times"/>
                <a:cs typeface="Times"/>
                <a:sym typeface="Times"/>
              </a:rPr>
            </a:br>
            <a:r>
              <a:rPr lang="en-US" sz="4800" b="1" i="1" u="none" strike="noStrike" cap="none">
                <a:solidFill>
                  <a:srgbClr val="002060"/>
                </a:solidFill>
                <a:latin typeface="Times"/>
                <a:ea typeface="Times"/>
                <a:cs typeface="Times"/>
                <a:sym typeface="Times"/>
              </a:rPr>
              <a:t>to</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Network</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  Layer</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10</a:t>
            </a:fld>
            <a:endParaRPr/>
          </a:p>
        </p:txBody>
      </p:sp>
      <p:sp>
        <p:nvSpPr>
          <p:cNvPr id="202" name="Google Shape;202;p2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3" name="Google Shape;203;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4" name="Google Shape;204;p2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5" name="Google Shape;205;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6" name="Google Shape;206;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7" name="Google Shape;207;p2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8" name="Google Shape;208;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9" name="Google Shape;209;p25"/>
          <p:cNvSpPr txBox="1"/>
          <p:nvPr/>
        </p:nvSpPr>
        <p:spPr>
          <a:xfrm>
            <a:off x="1106487" y="0"/>
            <a:ext cx="4540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18.18.3  Other Services</a:t>
            </a:r>
            <a:endParaRPr/>
          </a:p>
        </p:txBody>
      </p:sp>
      <p:sp>
        <p:nvSpPr>
          <p:cNvPr id="210" name="Google Shape;210;p25"/>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Let us briefly discuss other services expected from the network layer.</a:t>
            </a:r>
            <a:endParaRPr/>
          </a:p>
        </p:txBody>
      </p:sp>
      <p:sp>
        <p:nvSpPr>
          <p:cNvPr id="2" name="TextBox 1"/>
          <p:cNvSpPr txBox="1"/>
          <p:nvPr/>
        </p:nvSpPr>
        <p:spPr>
          <a:xfrm>
            <a:off x="76200" y="2857401"/>
            <a:ext cx="9190336" cy="2308324"/>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1.Error control=min error control</a:t>
            </a:r>
          </a:p>
          <a:p>
            <a:r>
              <a:rPr lang="en-US" sz="2400" dirty="0" smtClean="0">
                <a:latin typeface="Times New Roman" panose="02020603050405020304" pitchFamily="18" charset="0"/>
                <a:cs typeface="Times New Roman" panose="02020603050405020304" pitchFamily="18" charset="0"/>
              </a:rPr>
              <a:t>2.Flow control=packet is go to router to router</a:t>
            </a:r>
          </a:p>
          <a:p>
            <a:r>
              <a:rPr lang="en-US" sz="2400" dirty="0" smtClean="0">
                <a:latin typeface="Times New Roman" panose="02020603050405020304" pitchFamily="18" charset="0"/>
                <a:cs typeface="Times New Roman" panose="02020603050405020304" pitchFamily="18" charset="0"/>
              </a:rPr>
              <a:t>3.Connection control=major issue</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i.e</a:t>
            </a:r>
            <a:r>
              <a:rPr lang="en-US" sz="2400" dirty="0" smtClean="0">
                <a:latin typeface="Times New Roman" panose="02020603050405020304" pitchFamily="18" charset="0"/>
                <a:cs typeface="Times New Roman" panose="02020603050405020304" pitchFamily="18" charset="0"/>
              </a:rPr>
              <a:t> packet </a:t>
            </a:r>
            <a:r>
              <a:rPr lang="en-US" sz="2400" dirty="0" smtClean="0">
                <a:latin typeface="Times New Roman" panose="02020603050405020304" pitchFamily="18" charset="0"/>
                <a:cs typeface="Times New Roman" panose="02020603050405020304" pitchFamily="18" charset="0"/>
              </a:rPr>
              <a:t>miss</a:t>
            </a:r>
          </a:p>
          <a:p>
            <a:r>
              <a:rPr lang="en-US" sz="2400" dirty="0" smtClean="0">
                <a:latin typeface="Times New Roman" panose="02020603050405020304" pitchFamily="18" charset="0"/>
                <a:cs typeface="Times New Roman" panose="02020603050405020304" pitchFamily="18" charset="0"/>
              </a:rPr>
              <a:t>4.Quality of service=Data goes to reliable data goes to receiver definitely</a:t>
            </a:r>
          </a:p>
          <a:p>
            <a:r>
              <a:rPr lang="en-US" sz="2400" dirty="0" smtClean="0">
                <a:latin typeface="Times New Roman" panose="02020603050405020304" pitchFamily="18" charset="0"/>
                <a:cs typeface="Times New Roman" panose="02020603050405020304" pitchFamily="18" charset="0"/>
              </a:rPr>
              <a:t>Router send ICMP packet to search destination is reliable or not or we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send </a:t>
            </a:r>
            <a:r>
              <a:rPr lang="en-US" sz="2400" dirty="0" smtClean="0">
                <a:latin typeface="Times New Roman" panose="02020603050405020304" pitchFamily="18" charset="0"/>
                <a:cs typeface="Times New Roman" panose="02020603050405020304" pitchFamily="18" charset="0"/>
              </a:rPr>
              <a:t>configuration </a:t>
            </a:r>
            <a:r>
              <a:rPr lang="en-US" sz="2400"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time to reach etc.)</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11</a:t>
            </a:fld>
            <a:endParaRPr/>
          </a:p>
        </p:txBody>
      </p:sp>
      <p:sp>
        <p:nvSpPr>
          <p:cNvPr id="217" name="Google Shape;217;p2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26"/>
          <p:cNvSpPr txBox="1"/>
          <p:nvPr/>
        </p:nvSpPr>
        <p:spPr>
          <a:xfrm>
            <a:off x="228600" y="406400"/>
            <a:ext cx="546893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18-2   PACKET SWITCHING</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219" name="Google Shape;219;p2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0" name="Google Shape;220;p26"/>
          <p:cNvSpPr txBox="1"/>
          <p:nvPr/>
        </p:nvSpPr>
        <p:spPr>
          <a:xfrm>
            <a:off x="381000" y="1658937"/>
            <a:ext cx="8077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From the discussion of routing and forwarding in the previous section, we infer that a kind of switching occurs at the network layer. A router, in fact, is a switch that creates a connection between an input port and an output port (or a set of output ports), just as an electrical switch connects the input to the output to let electricity flow. </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12</a:t>
            </a:fld>
            <a:endParaRPr/>
          </a:p>
        </p:txBody>
      </p:sp>
      <p:sp>
        <p:nvSpPr>
          <p:cNvPr id="227" name="Google Shape;227;p2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8" name="Google Shape;228;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9" name="Google Shape;229;p2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0" name="Google Shape;230;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1" name="Google Shape;231;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2" name="Google Shape;232;p2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3" name="Google Shape;233;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4" name="Google Shape;234;p27"/>
          <p:cNvSpPr txBox="1"/>
          <p:nvPr/>
        </p:nvSpPr>
        <p:spPr>
          <a:xfrm>
            <a:off x="1106487" y="0"/>
            <a:ext cx="5429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18.2.1  Datagram Approach</a:t>
            </a:r>
            <a:endParaRPr/>
          </a:p>
        </p:txBody>
      </p:sp>
      <p:sp>
        <p:nvSpPr>
          <p:cNvPr id="235" name="Google Shape;235;p27"/>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When the Internet started, to make it simple, the network layer was designed to provide a connectionless service in which the network-layer protocol treats each packet independently, with each packet having no relationship to any other packet. </a:t>
            </a:r>
            <a:r>
              <a:rPr lang="en-US" sz="2800" b="1" i="1" u="none" dirty="0">
                <a:solidFill>
                  <a:srgbClr val="00B0F0"/>
                </a:solidFill>
                <a:latin typeface="Times New Roman"/>
                <a:ea typeface="Times New Roman"/>
                <a:cs typeface="Times New Roman"/>
                <a:sym typeface="Times New Roman"/>
              </a:rPr>
              <a:t>The idea was that the network layer is only responsible for delivery of packets from the source to the destination. In this approach, the packets in a message may or may not travel the same path to their destination.</a:t>
            </a:r>
            <a:r>
              <a:rPr lang="en-US" sz="2800" b="1" i="1" u="none" dirty="0">
                <a:solidFill>
                  <a:schemeClr val="dk1"/>
                </a:solidFill>
                <a:latin typeface="Times New Roman"/>
                <a:ea typeface="Times New Roman"/>
                <a:cs typeface="Times New Roman"/>
                <a:sym typeface="Times New Roman"/>
              </a:rPr>
              <a:t> Figure 18.3 shows the idea..</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13</a:t>
            </a:fld>
            <a:endParaRPr/>
          </a:p>
        </p:txBody>
      </p:sp>
      <p:sp>
        <p:nvSpPr>
          <p:cNvPr id="242" name="Google Shape;242;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 </a:t>
            </a:r>
            <a:r>
              <a:rPr lang="en-US" sz="2000" b="1" i="1" u="none">
                <a:solidFill>
                  <a:schemeClr val="dk1"/>
                </a:solidFill>
                <a:latin typeface="Times"/>
                <a:ea typeface="Times"/>
                <a:cs typeface="Times"/>
                <a:sym typeface="Times"/>
              </a:rPr>
              <a:t>A connectionless packet-switched network</a:t>
            </a:r>
            <a:endParaRPr/>
          </a:p>
        </p:txBody>
      </p:sp>
      <p:pic>
        <p:nvPicPr>
          <p:cNvPr id="243" name="Google Shape;243;p28"/>
          <p:cNvPicPr preferRelativeResize="0"/>
          <p:nvPr/>
        </p:nvPicPr>
        <p:blipFill rotWithShape="1">
          <a:blip r:embed="rId3">
            <a:alphaModFix/>
          </a:blip>
          <a:srcRect/>
          <a:stretch/>
        </p:blipFill>
        <p:spPr>
          <a:xfrm>
            <a:off x="414337" y="1730375"/>
            <a:ext cx="8272462" cy="3375025"/>
          </a:xfrm>
          <a:prstGeom prst="rect">
            <a:avLst/>
          </a:prstGeom>
          <a:noFill/>
          <a:ln>
            <a:noFill/>
          </a:ln>
        </p:spPr>
      </p:pic>
      <p:sp>
        <p:nvSpPr>
          <p:cNvPr id="2" name="TextBox 1"/>
          <p:cNvSpPr txBox="1"/>
          <p:nvPr/>
        </p:nvSpPr>
        <p:spPr>
          <a:xfrm>
            <a:off x="1397479" y="5607170"/>
            <a:ext cx="6739345" cy="523220"/>
          </a:xfrm>
          <a:prstGeom prst="rect">
            <a:avLst/>
          </a:prstGeom>
          <a:noFill/>
        </p:spPr>
        <p:txBody>
          <a:bodyPr wrap="none" rtlCol="0">
            <a:spAutoFit/>
          </a:bodyPr>
          <a:lstStyle/>
          <a:p>
            <a:endParaRPr lang="en-US" dirty="0" smtClean="0"/>
          </a:p>
          <a:p>
            <a:r>
              <a:rPr lang="en-US" dirty="0" smtClean="0"/>
              <a:t>It is not necessary that the order of sending packet is also same in the receiver side</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4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14</a:t>
            </a:fld>
            <a:endParaRPr/>
          </a:p>
        </p:txBody>
      </p:sp>
      <p:sp>
        <p:nvSpPr>
          <p:cNvPr id="250" name="Google Shape;250;p29"/>
          <p:cNvSpPr txBox="1"/>
          <p:nvPr/>
        </p:nvSpPr>
        <p:spPr>
          <a:xfrm>
            <a:off x="152400" y="136525"/>
            <a:ext cx="89916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18.4:  </a:t>
            </a:r>
            <a:r>
              <a:rPr lang="en-US" sz="2000" b="1" i="1" u="none">
                <a:solidFill>
                  <a:schemeClr val="dk1"/>
                </a:solidFill>
                <a:latin typeface="Times"/>
                <a:ea typeface="Times"/>
                <a:cs typeface="Times"/>
                <a:sym typeface="Times"/>
              </a:rPr>
              <a:t>Forwarding process in a router when used in a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connectionless network</a:t>
            </a:r>
            <a:endParaRPr/>
          </a:p>
        </p:txBody>
      </p:sp>
      <p:pic>
        <p:nvPicPr>
          <p:cNvPr id="251" name="Google Shape;251;p29"/>
          <p:cNvPicPr preferRelativeResize="0"/>
          <p:nvPr/>
        </p:nvPicPr>
        <p:blipFill rotWithShape="1">
          <a:blip r:embed="rId3">
            <a:alphaModFix/>
          </a:blip>
          <a:srcRect/>
          <a:stretch/>
        </p:blipFill>
        <p:spPr>
          <a:xfrm>
            <a:off x="762000" y="4832350"/>
            <a:ext cx="6372225" cy="1035050"/>
          </a:xfrm>
          <a:prstGeom prst="rect">
            <a:avLst/>
          </a:prstGeom>
          <a:noFill/>
          <a:ln>
            <a:noFill/>
          </a:ln>
        </p:spPr>
      </p:pic>
      <p:pic>
        <p:nvPicPr>
          <p:cNvPr id="252" name="Google Shape;252;p29"/>
          <p:cNvPicPr preferRelativeResize="0"/>
          <p:nvPr/>
        </p:nvPicPr>
        <p:blipFill rotWithShape="1">
          <a:blip r:embed="rId4">
            <a:alphaModFix/>
          </a:blip>
          <a:srcRect/>
          <a:stretch/>
        </p:blipFill>
        <p:spPr>
          <a:xfrm>
            <a:off x="2590800" y="1524000"/>
            <a:ext cx="2865437" cy="3327400"/>
          </a:xfrm>
          <a:prstGeom prst="rect">
            <a:avLst/>
          </a:prstGeom>
          <a:noFill/>
          <a:ln>
            <a:noFill/>
          </a:ln>
        </p:spPr>
      </p:pic>
      <p:pic>
        <p:nvPicPr>
          <p:cNvPr id="253" name="Google Shape;253;p29"/>
          <p:cNvPicPr preferRelativeResize="0"/>
          <p:nvPr/>
        </p:nvPicPr>
        <p:blipFill rotWithShape="1">
          <a:blip r:embed="rId5">
            <a:alphaModFix/>
          </a:blip>
          <a:srcRect/>
          <a:stretch/>
        </p:blipFill>
        <p:spPr>
          <a:xfrm>
            <a:off x="1143000" y="2895600"/>
            <a:ext cx="2228850" cy="2071687"/>
          </a:xfrm>
          <a:prstGeom prst="rect">
            <a:avLst/>
          </a:prstGeom>
          <a:noFill/>
          <a:ln>
            <a:noFill/>
          </a:ln>
        </p:spPr>
      </p:pic>
      <p:pic>
        <p:nvPicPr>
          <p:cNvPr id="254" name="Google Shape;254;p29"/>
          <p:cNvPicPr preferRelativeResize="0"/>
          <p:nvPr/>
        </p:nvPicPr>
        <p:blipFill rotWithShape="1">
          <a:blip r:embed="rId6">
            <a:alphaModFix/>
          </a:blip>
          <a:srcRect/>
          <a:stretch/>
        </p:blipFill>
        <p:spPr>
          <a:xfrm>
            <a:off x="5029200" y="2976562"/>
            <a:ext cx="2540000" cy="2052637"/>
          </a:xfrm>
          <a:prstGeom prst="rect">
            <a:avLst/>
          </a:prstGeom>
          <a:noFill/>
          <a:ln>
            <a:noFill/>
          </a:ln>
        </p:spPr>
      </p:pic>
      <p:pic>
        <p:nvPicPr>
          <p:cNvPr id="255" name="Google Shape;255;p29"/>
          <p:cNvPicPr preferRelativeResize="0"/>
          <p:nvPr/>
        </p:nvPicPr>
        <p:blipFill rotWithShape="1">
          <a:blip r:embed="rId7">
            <a:alphaModFix/>
          </a:blip>
          <a:srcRect/>
          <a:stretch/>
        </p:blipFill>
        <p:spPr>
          <a:xfrm>
            <a:off x="304800" y="3260725"/>
            <a:ext cx="1250950" cy="635000"/>
          </a:xfrm>
          <a:prstGeom prst="rect">
            <a:avLst/>
          </a:prstGeom>
          <a:noFill/>
          <a:ln>
            <a:noFill/>
          </a:ln>
        </p:spPr>
      </p:pic>
      <p:pic>
        <p:nvPicPr>
          <p:cNvPr id="256" name="Google Shape;256;p29"/>
          <p:cNvPicPr preferRelativeResize="0"/>
          <p:nvPr/>
        </p:nvPicPr>
        <p:blipFill rotWithShape="1">
          <a:blip r:embed="rId8">
            <a:alphaModFix/>
          </a:blip>
          <a:srcRect/>
          <a:stretch/>
        </p:blipFill>
        <p:spPr>
          <a:xfrm>
            <a:off x="5943600" y="3065462"/>
            <a:ext cx="1862137" cy="635000"/>
          </a:xfrm>
          <a:prstGeom prst="rect">
            <a:avLst/>
          </a:prstGeom>
          <a:noFill/>
          <a:ln>
            <a:noFill/>
          </a:ln>
        </p:spPr>
      </p:pic>
      <p:sp>
        <p:nvSpPr>
          <p:cNvPr id="2" name="TextBox 1"/>
          <p:cNvSpPr txBox="1"/>
          <p:nvPr/>
        </p:nvSpPr>
        <p:spPr>
          <a:xfrm>
            <a:off x="34625" y="5205511"/>
            <a:ext cx="3119765" cy="307777"/>
          </a:xfrm>
          <a:prstGeom prst="rect">
            <a:avLst/>
          </a:prstGeom>
          <a:noFill/>
        </p:spPr>
        <p:txBody>
          <a:bodyPr wrap="none" rtlCol="0">
            <a:spAutoFit/>
          </a:bodyPr>
          <a:lstStyle/>
          <a:p>
            <a:r>
              <a:rPr lang="en-US" dirty="0" smtClean="0"/>
              <a:t>Source address ,Destination address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5"/>
                                        </p:tgtEl>
                                        <p:attrNameLst>
                                          <p:attrName>style.visibility</p:attrName>
                                        </p:attrNameLst>
                                      </p:cBhvr>
                                      <p:to>
                                        <p:strVal val="visible"/>
                                      </p:to>
                                    </p:set>
                                    <p:animEffect transition="in" filter="fade">
                                      <p:cBhvr>
                                        <p:cTn id="20" dur="2000"/>
                                        <p:tgtEl>
                                          <p:spTgt spid="25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6"/>
                                        </p:tgtEl>
                                        <p:attrNameLst>
                                          <p:attrName>style.visibility</p:attrName>
                                        </p:attrNameLst>
                                      </p:cBhvr>
                                      <p:to>
                                        <p:strVal val="visible"/>
                                      </p:to>
                                    </p:set>
                                    <p:animEffect transition="in" filter="fade">
                                      <p:cBhvr>
                                        <p:cTn id="29" dur="2000"/>
                                        <p:tgtEl>
                                          <p:spTgt spid="2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15</a:t>
            </a:fld>
            <a:endParaRPr/>
          </a:p>
        </p:txBody>
      </p:sp>
      <p:sp>
        <p:nvSpPr>
          <p:cNvPr id="263" name="Google Shape;263;p3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4" name="Google Shape;264;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5" name="Google Shape;265;p3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6" name="Google Shape;266;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7" name="Google Shape;267;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8" name="Google Shape;268;p3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9" name="Google Shape;269;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0" name="Google Shape;270;p30"/>
          <p:cNvSpPr txBox="1"/>
          <p:nvPr/>
        </p:nvSpPr>
        <p:spPr>
          <a:xfrm>
            <a:off x="1106487" y="0"/>
            <a:ext cx="6343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18.2.2  Virtual-Circuit Approach</a:t>
            </a:r>
            <a:endParaRPr/>
          </a:p>
        </p:txBody>
      </p:sp>
      <p:sp>
        <p:nvSpPr>
          <p:cNvPr id="271" name="Google Shape;271;p30"/>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a connection-oriented service (also called virtual-circuit approach), there is a relationship between all packets belonging to a message. Before all datagrams in a message can be sent, a virtual connection should be set up to define the path for the datagrams. After connection setup, the datagrams can all follow the same path. In this type of service, not only must the packet contain the source and destination addresses, it must also contain a flow label, a virtual circuit identifier that defines the virtual path the packet should follow.</a:t>
            </a:r>
            <a:endParaRPr dirty="0">
              <a:solidFill>
                <a:srgbClr val="00B0F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16</a:t>
            </a:fld>
            <a:endParaRPr/>
          </a:p>
        </p:txBody>
      </p:sp>
      <p:sp>
        <p:nvSpPr>
          <p:cNvPr id="278" name="Google Shape;278;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18.5:  </a:t>
            </a:r>
            <a:r>
              <a:rPr lang="en-US" sz="2000" b="1" i="1" u="none">
                <a:solidFill>
                  <a:schemeClr val="dk1"/>
                </a:solidFill>
                <a:latin typeface="Times"/>
                <a:ea typeface="Times"/>
                <a:cs typeface="Times"/>
                <a:sym typeface="Times"/>
              </a:rPr>
              <a:t>A virtual-circuit packet-switched network</a:t>
            </a:r>
            <a:endParaRPr/>
          </a:p>
        </p:txBody>
      </p:sp>
      <p:pic>
        <p:nvPicPr>
          <p:cNvPr id="279" name="Google Shape;279;p31"/>
          <p:cNvPicPr preferRelativeResize="0"/>
          <p:nvPr/>
        </p:nvPicPr>
        <p:blipFill rotWithShape="1">
          <a:blip r:embed="rId3">
            <a:alphaModFix/>
          </a:blip>
          <a:srcRect/>
          <a:stretch/>
        </p:blipFill>
        <p:spPr>
          <a:xfrm>
            <a:off x="3159125" y="2122487"/>
            <a:ext cx="2181225" cy="508000"/>
          </a:xfrm>
          <a:prstGeom prst="rect">
            <a:avLst/>
          </a:prstGeom>
          <a:noFill/>
          <a:ln>
            <a:noFill/>
          </a:ln>
        </p:spPr>
      </p:pic>
      <p:pic>
        <p:nvPicPr>
          <p:cNvPr id="280" name="Google Shape;280;p31"/>
          <p:cNvPicPr preferRelativeResize="0"/>
          <p:nvPr/>
        </p:nvPicPr>
        <p:blipFill rotWithShape="1">
          <a:blip r:embed="rId4">
            <a:alphaModFix/>
          </a:blip>
          <a:srcRect/>
          <a:stretch/>
        </p:blipFill>
        <p:spPr>
          <a:xfrm>
            <a:off x="381000" y="2895600"/>
            <a:ext cx="7872412" cy="2760662"/>
          </a:xfrm>
          <a:prstGeom prst="rect">
            <a:avLst/>
          </a:prstGeom>
          <a:noFill/>
          <a:ln>
            <a:noFill/>
          </a:ln>
        </p:spPr>
      </p:pic>
      <p:pic>
        <p:nvPicPr>
          <p:cNvPr id="281" name="Google Shape;281;p31"/>
          <p:cNvPicPr preferRelativeResize="0"/>
          <p:nvPr/>
        </p:nvPicPr>
        <p:blipFill rotWithShape="1">
          <a:blip r:embed="rId5">
            <a:alphaModFix/>
          </a:blip>
          <a:srcRect/>
          <a:stretch/>
        </p:blipFill>
        <p:spPr>
          <a:xfrm>
            <a:off x="228600" y="1600200"/>
            <a:ext cx="2276475" cy="1395412"/>
          </a:xfrm>
          <a:prstGeom prst="rect">
            <a:avLst/>
          </a:prstGeom>
          <a:noFill/>
          <a:ln>
            <a:noFill/>
          </a:ln>
        </p:spPr>
      </p:pic>
      <p:pic>
        <p:nvPicPr>
          <p:cNvPr id="282" name="Google Shape;282;p31"/>
          <p:cNvPicPr preferRelativeResize="0"/>
          <p:nvPr/>
        </p:nvPicPr>
        <p:blipFill rotWithShape="1">
          <a:blip r:embed="rId6">
            <a:alphaModFix/>
          </a:blip>
          <a:srcRect/>
          <a:stretch/>
        </p:blipFill>
        <p:spPr>
          <a:xfrm>
            <a:off x="6043612" y="3657600"/>
            <a:ext cx="2268537" cy="1165225"/>
          </a:xfrm>
          <a:prstGeom prst="rect">
            <a:avLst/>
          </a:prstGeom>
          <a:noFill/>
          <a:ln>
            <a:noFill/>
          </a:ln>
        </p:spPr>
      </p:pic>
      <p:pic>
        <p:nvPicPr>
          <p:cNvPr id="283" name="Google Shape;283;p31"/>
          <p:cNvPicPr preferRelativeResize="0"/>
          <p:nvPr/>
        </p:nvPicPr>
        <p:blipFill rotWithShape="1">
          <a:blip r:embed="rId7">
            <a:alphaModFix/>
          </a:blip>
          <a:srcRect/>
          <a:stretch/>
        </p:blipFill>
        <p:spPr>
          <a:xfrm>
            <a:off x="920750" y="3124200"/>
            <a:ext cx="1822450" cy="277812"/>
          </a:xfrm>
          <a:prstGeom prst="rect">
            <a:avLst/>
          </a:prstGeom>
          <a:noFill/>
          <a:ln>
            <a:noFill/>
          </a:ln>
        </p:spPr>
      </p:pic>
      <p:pic>
        <p:nvPicPr>
          <p:cNvPr id="284" name="Google Shape;284;p31"/>
          <p:cNvPicPr preferRelativeResize="0"/>
          <p:nvPr/>
        </p:nvPicPr>
        <p:blipFill rotWithShape="1">
          <a:blip r:embed="rId8">
            <a:alphaModFix/>
          </a:blip>
          <a:srcRect/>
          <a:stretch/>
        </p:blipFill>
        <p:spPr>
          <a:xfrm>
            <a:off x="2922587" y="3429000"/>
            <a:ext cx="201612" cy="1433512"/>
          </a:xfrm>
          <a:prstGeom prst="rect">
            <a:avLst/>
          </a:prstGeom>
          <a:noFill/>
          <a:ln>
            <a:noFill/>
          </a:ln>
        </p:spPr>
      </p:pic>
      <p:pic>
        <p:nvPicPr>
          <p:cNvPr id="285" name="Google Shape;285;p31"/>
          <p:cNvPicPr preferRelativeResize="0"/>
          <p:nvPr/>
        </p:nvPicPr>
        <p:blipFill rotWithShape="1">
          <a:blip r:embed="rId7">
            <a:alphaModFix/>
          </a:blip>
          <a:srcRect/>
          <a:stretch/>
        </p:blipFill>
        <p:spPr>
          <a:xfrm>
            <a:off x="3429000" y="4979987"/>
            <a:ext cx="1822450" cy="277812"/>
          </a:xfrm>
          <a:prstGeom prst="rect">
            <a:avLst/>
          </a:prstGeom>
          <a:noFill/>
          <a:ln>
            <a:noFill/>
          </a:ln>
        </p:spPr>
      </p:pic>
      <p:pic>
        <p:nvPicPr>
          <p:cNvPr id="286" name="Google Shape;286;p31"/>
          <p:cNvPicPr preferRelativeResize="0"/>
          <p:nvPr/>
        </p:nvPicPr>
        <p:blipFill rotWithShape="1">
          <a:blip r:embed="rId7">
            <a:alphaModFix/>
          </a:blip>
          <a:srcRect/>
          <a:stretch/>
        </p:blipFill>
        <p:spPr>
          <a:xfrm>
            <a:off x="5956300" y="4979987"/>
            <a:ext cx="1822450" cy="277812"/>
          </a:xfrm>
          <a:prstGeom prst="rect">
            <a:avLst/>
          </a:prstGeom>
          <a:noFill/>
          <a:ln>
            <a:noFill/>
          </a:ln>
        </p:spPr>
      </p:pic>
      <p:pic>
        <p:nvPicPr>
          <p:cNvPr id="287" name="Google Shape;287;p31"/>
          <p:cNvPicPr preferRelativeResize="0"/>
          <p:nvPr/>
        </p:nvPicPr>
        <p:blipFill rotWithShape="1">
          <a:blip r:embed="rId9">
            <a:alphaModFix/>
          </a:blip>
          <a:srcRect/>
          <a:stretch/>
        </p:blipFill>
        <p:spPr>
          <a:xfrm>
            <a:off x="2514600" y="2867025"/>
            <a:ext cx="3721100" cy="2695575"/>
          </a:xfrm>
          <a:prstGeom prst="rect">
            <a:avLst/>
          </a:prstGeom>
          <a:noFill/>
          <a:ln>
            <a:noFill/>
          </a:ln>
        </p:spPr>
      </p:pic>
      <p:pic>
        <p:nvPicPr>
          <p:cNvPr id="288" name="Google Shape;288;p31"/>
          <p:cNvPicPr preferRelativeResize="0"/>
          <p:nvPr/>
        </p:nvPicPr>
        <p:blipFill rotWithShape="1">
          <a:blip r:embed="rId10">
            <a:alphaModFix/>
          </a:blip>
          <a:srcRect/>
          <a:stretch/>
        </p:blipFill>
        <p:spPr>
          <a:xfrm>
            <a:off x="5534025" y="1066800"/>
            <a:ext cx="2019300" cy="881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2000"/>
                                        <p:tgtEl>
                                          <p:spTgt spid="2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1"/>
                                        </p:tgtEl>
                                        <p:attrNameLst>
                                          <p:attrName>style.visibility</p:attrName>
                                        </p:attrNameLst>
                                      </p:cBhvr>
                                      <p:to>
                                        <p:strVal val="visible"/>
                                      </p:to>
                                    </p:set>
                                    <p:animEffect transition="in" filter="fade">
                                      <p:cBhvr>
                                        <p:cTn id="18" dur="500"/>
                                        <p:tgtEl>
                                          <p:spTgt spid="2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3"/>
                                        </p:tgtEl>
                                        <p:attrNameLst>
                                          <p:attrName>style.visibility</p:attrName>
                                        </p:attrNameLst>
                                      </p:cBhvr>
                                      <p:to>
                                        <p:strVal val="visible"/>
                                      </p:to>
                                    </p:set>
                                    <p:animEffect transition="in" filter="fade">
                                      <p:cBhvr>
                                        <p:cTn id="23" dur="500"/>
                                        <p:tgtEl>
                                          <p:spTgt spid="2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5"/>
                                        </p:tgtEl>
                                        <p:attrNameLst>
                                          <p:attrName>style.visibility</p:attrName>
                                        </p:attrNameLst>
                                      </p:cBhvr>
                                      <p:to>
                                        <p:strVal val="visible"/>
                                      </p:to>
                                    </p:set>
                                    <p:animEffect transition="in" filter="fade">
                                      <p:cBhvr>
                                        <p:cTn id="33" dur="500"/>
                                        <p:tgtEl>
                                          <p:spTgt spid="28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500"/>
                                        <p:tgtEl>
                                          <p:spTgt spid="28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2"/>
                                        </p:tgtEl>
                                        <p:attrNameLst>
                                          <p:attrName>style.visibility</p:attrName>
                                        </p:attrNameLst>
                                      </p:cBhvr>
                                      <p:to>
                                        <p:strVal val="visible"/>
                                      </p:to>
                                    </p:set>
                                    <p:animEffect transition="in" filter="fade">
                                      <p:cBhvr>
                                        <p:cTn id="43" dur="500"/>
                                        <p:tgtEl>
                                          <p:spTgt spid="28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288"/>
                                        </p:tgtEl>
                                        <p:attrNameLst>
                                          <p:attrName>style.visibility</p:attrName>
                                        </p:attrNameLst>
                                      </p:cBhvr>
                                      <p:to>
                                        <p:strVal val="visible"/>
                                      </p:to>
                                    </p:set>
                                    <p:anim calcmode="lin" valueType="num">
                                      <p:cBhvr additive="base">
                                        <p:cTn id="48" dur="500"/>
                                        <p:tgtEl>
                                          <p:spTgt spid="2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17</a:t>
            </a:fld>
            <a:endParaRPr/>
          </a:p>
        </p:txBody>
      </p:sp>
      <p:sp>
        <p:nvSpPr>
          <p:cNvPr id="295" name="Google Shape;295;p32"/>
          <p:cNvSpPr txBox="1"/>
          <p:nvPr/>
        </p:nvSpPr>
        <p:spPr>
          <a:xfrm>
            <a:off x="152400" y="136525"/>
            <a:ext cx="88392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18.6:  </a:t>
            </a:r>
            <a:r>
              <a:rPr lang="en-US" sz="2000" b="1" i="1" u="none">
                <a:solidFill>
                  <a:schemeClr val="dk1"/>
                </a:solidFill>
                <a:latin typeface="Times"/>
                <a:ea typeface="Times"/>
                <a:cs typeface="Times"/>
                <a:sym typeface="Times"/>
              </a:rPr>
              <a:t>Forwarding process in a router when used in a virtual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circuit network</a:t>
            </a:r>
            <a:endParaRPr/>
          </a:p>
        </p:txBody>
      </p:sp>
      <p:pic>
        <p:nvPicPr>
          <p:cNvPr id="296" name="Google Shape;296;p32"/>
          <p:cNvPicPr preferRelativeResize="0"/>
          <p:nvPr/>
        </p:nvPicPr>
        <p:blipFill rotWithShape="1">
          <a:blip r:embed="rId3">
            <a:alphaModFix/>
          </a:blip>
          <a:srcRect/>
          <a:stretch/>
        </p:blipFill>
        <p:spPr>
          <a:xfrm>
            <a:off x="3338512" y="2152650"/>
            <a:ext cx="2224087" cy="1962150"/>
          </a:xfrm>
          <a:prstGeom prst="rect">
            <a:avLst/>
          </a:prstGeom>
          <a:noFill/>
          <a:ln>
            <a:noFill/>
          </a:ln>
        </p:spPr>
      </p:pic>
      <p:pic>
        <p:nvPicPr>
          <p:cNvPr id="297" name="Google Shape;297;p32"/>
          <p:cNvPicPr preferRelativeResize="0"/>
          <p:nvPr/>
        </p:nvPicPr>
        <p:blipFill rotWithShape="1">
          <a:blip r:embed="rId4">
            <a:alphaModFix/>
          </a:blip>
          <a:srcRect/>
          <a:stretch/>
        </p:blipFill>
        <p:spPr>
          <a:xfrm>
            <a:off x="1243012" y="4102100"/>
            <a:ext cx="6453187" cy="774700"/>
          </a:xfrm>
          <a:prstGeom prst="rect">
            <a:avLst/>
          </a:prstGeom>
          <a:noFill/>
          <a:ln>
            <a:noFill/>
          </a:ln>
        </p:spPr>
      </p:pic>
      <p:pic>
        <p:nvPicPr>
          <p:cNvPr id="298" name="Google Shape;298;p32"/>
          <p:cNvPicPr preferRelativeResize="0"/>
          <p:nvPr/>
        </p:nvPicPr>
        <p:blipFill rotWithShape="1">
          <a:blip r:embed="rId5">
            <a:alphaModFix/>
          </a:blip>
          <a:srcRect/>
          <a:stretch/>
        </p:blipFill>
        <p:spPr>
          <a:xfrm>
            <a:off x="1143000" y="3814762"/>
            <a:ext cx="2468562" cy="376237"/>
          </a:xfrm>
          <a:prstGeom prst="rect">
            <a:avLst/>
          </a:prstGeom>
          <a:noFill/>
          <a:ln>
            <a:noFill/>
          </a:ln>
        </p:spPr>
      </p:pic>
      <p:pic>
        <p:nvPicPr>
          <p:cNvPr id="299" name="Google Shape;299;p32"/>
          <p:cNvPicPr preferRelativeResize="0"/>
          <p:nvPr/>
        </p:nvPicPr>
        <p:blipFill rotWithShape="1">
          <a:blip r:embed="rId6">
            <a:alphaModFix/>
          </a:blip>
          <a:srcRect/>
          <a:stretch/>
        </p:blipFill>
        <p:spPr>
          <a:xfrm>
            <a:off x="5334000" y="3814762"/>
            <a:ext cx="2520950" cy="376237"/>
          </a:xfrm>
          <a:prstGeom prst="rect">
            <a:avLst/>
          </a:prstGeom>
          <a:noFill/>
          <a:ln>
            <a:noFill/>
          </a:ln>
        </p:spPr>
      </p:pic>
      <p:pic>
        <p:nvPicPr>
          <p:cNvPr id="300" name="Google Shape;300;p32"/>
          <p:cNvPicPr preferRelativeResize="0"/>
          <p:nvPr/>
        </p:nvPicPr>
        <p:blipFill rotWithShape="1">
          <a:blip r:embed="rId7">
            <a:alphaModFix/>
          </a:blip>
          <a:srcRect/>
          <a:stretch/>
        </p:blipFill>
        <p:spPr>
          <a:xfrm>
            <a:off x="2228850" y="3106737"/>
            <a:ext cx="1109662" cy="731837"/>
          </a:xfrm>
          <a:prstGeom prst="rect">
            <a:avLst/>
          </a:prstGeom>
          <a:noFill/>
          <a:ln>
            <a:noFill/>
          </a:ln>
        </p:spPr>
      </p:pic>
      <p:pic>
        <p:nvPicPr>
          <p:cNvPr id="301" name="Google Shape;301;p32"/>
          <p:cNvPicPr preferRelativeResize="0"/>
          <p:nvPr/>
        </p:nvPicPr>
        <p:blipFill rotWithShape="1">
          <a:blip r:embed="rId8">
            <a:alphaModFix/>
          </a:blip>
          <a:srcRect/>
          <a:stretch/>
        </p:blipFill>
        <p:spPr>
          <a:xfrm>
            <a:off x="5653087" y="3103562"/>
            <a:ext cx="823912" cy="711200"/>
          </a:xfrm>
          <a:prstGeom prst="rect">
            <a:avLst/>
          </a:prstGeom>
          <a:noFill/>
          <a:ln>
            <a:noFill/>
          </a:ln>
        </p:spPr>
      </p:pic>
      <p:pic>
        <p:nvPicPr>
          <p:cNvPr id="302" name="Google Shape;302;p32"/>
          <p:cNvPicPr preferRelativeResize="0"/>
          <p:nvPr/>
        </p:nvPicPr>
        <p:blipFill rotWithShape="1">
          <a:blip r:embed="rId9">
            <a:alphaModFix/>
          </a:blip>
          <a:srcRect/>
          <a:stretch/>
        </p:blipFill>
        <p:spPr>
          <a:xfrm>
            <a:off x="874712" y="4203700"/>
            <a:ext cx="1106487" cy="1346200"/>
          </a:xfrm>
          <a:prstGeom prst="rect">
            <a:avLst/>
          </a:prstGeom>
          <a:noFill/>
          <a:ln>
            <a:noFill/>
          </a:ln>
        </p:spPr>
      </p:pic>
      <p:pic>
        <p:nvPicPr>
          <p:cNvPr id="303" name="Google Shape;303;p32"/>
          <p:cNvPicPr preferRelativeResize="0"/>
          <p:nvPr/>
        </p:nvPicPr>
        <p:blipFill rotWithShape="1">
          <a:blip r:embed="rId10">
            <a:alphaModFix/>
          </a:blip>
          <a:srcRect/>
          <a:stretch/>
        </p:blipFill>
        <p:spPr>
          <a:xfrm>
            <a:off x="5108575" y="4206875"/>
            <a:ext cx="1089025" cy="1371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6"/>
                                        </p:tgtEl>
                                        <p:attrNameLst>
                                          <p:attrName>style.visibility</p:attrName>
                                        </p:attrNameLst>
                                      </p:cBhvr>
                                      <p:to>
                                        <p:strVal val="visible"/>
                                      </p:to>
                                    </p:set>
                                    <p:animEffect transition="in" filter="fade">
                                      <p:cBhvr>
                                        <p:cTn id="11" dur="1000"/>
                                        <p:tgtEl>
                                          <p:spTgt spid="29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298"/>
                                        </p:tgtEl>
                                        <p:attrNameLst>
                                          <p:attrName>style.visibility</p:attrName>
                                        </p:attrNameLst>
                                      </p:cBhvr>
                                      <p:to>
                                        <p:strVal val="visible"/>
                                      </p:to>
                                    </p:set>
                                    <p:anim calcmode="lin" valueType="num">
                                      <p:cBhvr additive="base">
                                        <p:cTn id="16" dur="500"/>
                                        <p:tgtEl>
                                          <p:spTgt spid="298"/>
                                        </p:tgtEl>
                                        <p:attrNameLst>
                                          <p:attrName>ppt_w</p:attrName>
                                        </p:attrNameLst>
                                      </p:cBhvr>
                                      <p:tavLst>
                                        <p:tav tm="0">
                                          <p:val>
                                            <p:strVal val="0"/>
                                          </p:val>
                                        </p:tav>
                                        <p:tav tm="100000">
                                          <p:val>
                                            <p:strVal val="#ppt_w"/>
                                          </p:val>
                                        </p:tav>
                                      </p:tavLst>
                                    </p:anim>
                                    <p:anim calcmode="lin" valueType="num">
                                      <p:cBhvr additive="base">
                                        <p:cTn id="17" dur="500"/>
                                        <p:tgtEl>
                                          <p:spTgt spid="298"/>
                                        </p:tgtEl>
                                        <p:attrNameLst>
                                          <p:attrName>ppt_h</p:attrName>
                                        </p:attrNameLst>
                                      </p:cBhvr>
                                      <p:tavLst>
                                        <p:tav tm="0">
                                          <p:val>
                                            <p:str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822"/>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fade">
                                      <p:cBhvr>
                                        <p:cTn id="27" dur="500"/>
                                        <p:tgtEl>
                                          <p:spTgt spid="3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1"/>
                                        </p:tgtEl>
                                        <p:attrNameLst>
                                          <p:attrName>style.visibility</p:attrName>
                                        </p:attrNameLst>
                                      </p:cBhvr>
                                      <p:to>
                                        <p:strVal val="visible"/>
                                      </p:to>
                                    </p:set>
                                    <p:animEffect transition="in" filter="fade">
                                      <p:cBhvr>
                                        <p:cTn id="32" dur="500"/>
                                        <p:tgtEl>
                                          <p:spTgt spid="301"/>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99"/>
                                        </p:tgtEl>
                                        <p:attrNameLst>
                                          <p:attrName>style.visibility</p:attrName>
                                        </p:attrNameLst>
                                      </p:cBhvr>
                                      <p:to>
                                        <p:strVal val="visible"/>
                                      </p:to>
                                    </p:set>
                                    <p:anim calcmode="lin" valueType="num">
                                      <p:cBhvr additive="base">
                                        <p:cTn id="37" dur="500"/>
                                        <p:tgtEl>
                                          <p:spTgt spid="299"/>
                                        </p:tgtEl>
                                        <p:attrNameLst>
                                          <p:attrName>ppt_w</p:attrName>
                                        </p:attrNameLst>
                                      </p:cBhvr>
                                      <p:tavLst>
                                        <p:tav tm="0">
                                          <p:val>
                                            <p:strVal val="0"/>
                                          </p:val>
                                        </p:tav>
                                        <p:tav tm="100000">
                                          <p:val>
                                            <p:strVal val="#ppt_w"/>
                                          </p:val>
                                        </p:tav>
                                      </p:tavLst>
                                    </p:anim>
                                    <p:anim calcmode="lin" valueType="num">
                                      <p:cBhvr additive="base">
                                        <p:cTn id="38" dur="500"/>
                                        <p:tgtEl>
                                          <p:spTgt spid="299"/>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1822"/>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09" name="Google Shape;309;p33"/>
          <p:cNvGrpSpPr/>
          <p:nvPr/>
        </p:nvGrpSpPr>
        <p:grpSpPr>
          <a:xfrm>
            <a:off x="515937" y="2413000"/>
            <a:ext cx="7789862" cy="2463800"/>
            <a:chOff x="515333" y="2412935"/>
            <a:chExt cx="7790467" cy="2463865"/>
          </a:xfrm>
        </p:grpSpPr>
        <p:pic>
          <p:nvPicPr>
            <p:cNvPr id="310" name="Google Shape;310;p33"/>
            <p:cNvPicPr preferRelativeResize="0"/>
            <p:nvPr/>
          </p:nvPicPr>
          <p:blipFill rotWithShape="1">
            <a:blip r:embed="rId3">
              <a:alphaModFix/>
            </a:blip>
            <a:srcRect/>
            <a:stretch/>
          </p:blipFill>
          <p:spPr>
            <a:xfrm>
              <a:off x="515333" y="2412935"/>
              <a:ext cx="7790467" cy="2371660"/>
            </a:xfrm>
            <a:prstGeom prst="rect">
              <a:avLst/>
            </a:prstGeom>
            <a:noFill/>
            <a:ln>
              <a:noFill/>
            </a:ln>
          </p:spPr>
        </p:pic>
        <p:pic>
          <p:nvPicPr>
            <p:cNvPr id="311" name="Google Shape;311;p33"/>
            <p:cNvPicPr preferRelativeResize="0"/>
            <p:nvPr/>
          </p:nvPicPr>
          <p:blipFill rotWithShape="1">
            <a:blip r:embed="rId4">
              <a:alphaModFix/>
            </a:blip>
            <a:srcRect/>
            <a:stretch/>
          </p:blipFill>
          <p:spPr>
            <a:xfrm>
              <a:off x="8096888" y="4652958"/>
              <a:ext cx="132712" cy="223842"/>
            </a:xfrm>
            <a:prstGeom prst="rect">
              <a:avLst/>
            </a:prstGeom>
            <a:noFill/>
            <a:ln>
              <a:noFill/>
            </a:ln>
          </p:spPr>
        </p:pic>
      </p:grpSp>
      <p:sp>
        <p:nvSpPr>
          <p:cNvPr id="312" name="Google Shape;312;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18</a:t>
            </a:fld>
            <a:endParaRPr/>
          </a:p>
        </p:txBody>
      </p:sp>
      <p:sp>
        <p:nvSpPr>
          <p:cNvPr id="313" name="Google Shape;313;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18.7:  </a:t>
            </a:r>
            <a:r>
              <a:rPr lang="en-US" sz="2000" b="1" i="1" u="none">
                <a:solidFill>
                  <a:schemeClr val="dk1"/>
                </a:solidFill>
                <a:latin typeface="Times"/>
                <a:ea typeface="Times"/>
                <a:cs typeface="Times"/>
                <a:sym typeface="Times"/>
              </a:rPr>
              <a:t>Sending request packet in a virtual-circuit network</a:t>
            </a:r>
            <a:endParaRPr/>
          </a:p>
        </p:txBody>
      </p:sp>
      <p:pic>
        <p:nvPicPr>
          <p:cNvPr id="314" name="Google Shape;314;p33"/>
          <p:cNvPicPr preferRelativeResize="0"/>
          <p:nvPr/>
        </p:nvPicPr>
        <p:blipFill rotWithShape="1">
          <a:blip r:embed="rId5">
            <a:alphaModFix/>
          </a:blip>
          <a:srcRect/>
          <a:stretch/>
        </p:blipFill>
        <p:spPr>
          <a:xfrm>
            <a:off x="304800" y="1143000"/>
            <a:ext cx="2424112" cy="1368425"/>
          </a:xfrm>
          <a:prstGeom prst="rect">
            <a:avLst/>
          </a:prstGeom>
          <a:noFill/>
          <a:ln>
            <a:noFill/>
          </a:ln>
        </p:spPr>
      </p:pic>
      <p:pic>
        <p:nvPicPr>
          <p:cNvPr id="315" name="Google Shape;315;p33"/>
          <p:cNvPicPr preferRelativeResize="0"/>
          <p:nvPr/>
        </p:nvPicPr>
        <p:blipFill rotWithShape="1">
          <a:blip r:embed="rId6">
            <a:alphaModFix/>
          </a:blip>
          <a:srcRect/>
          <a:stretch/>
        </p:blipFill>
        <p:spPr>
          <a:xfrm>
            <a:off x="2286000" y="3097212"/>
            <a:ext cx="333375" cy="1017587"/>
          </a:xfrm>
          <a:prstGeom prst="rect">
            <a:avLst/>
          </a:prstGeom>
          <a:noFill/>
          <a:ln>
            <a:noFill/>
          </a:ln>
        </p:spPr>
      </p:pic>
      <p:pic>
        <p:nvPicPr>
          <p:cNvPr id="316" name="Google Shape;316;p33"/>
          <p:cNvPicPr preferRelativeResize="0"/>
          <p:nvPr/>
        </p:nvPicPr>
        <p:blipFill rotWithShape="1">
          <a:blip r:embed="rId7">
            <a:alphaModFix/>
          </a:blip>
          <a:srcRect/>
          <a:stretch/>
        </p:blipFill>
        <p:spPr>
          <a:xfrm>
            <a:off x="3352800" y="4283075"/>
            <a:ext cx="2193925" cy="158750"/>
          </a:xfrm>
          <a:prstGeom prst="rect">
            <a:avLst/>
          </a:prstGeom>
          <a:noFill/>
          <a:ln>
            <a:noFill/>
          </a:ln>
        </p:spPr>
      </p:pic>
      <p:pic>
        <p:nvPicPr>
          <p:cNvPr id="317" name="Google Shape;317;p33"/>
          <p:cNvPicPr preferRelativeResize="0"/>
          <p:nvPr/>
        </p:nvPicPr>
        <p:blipFill rotWithShape="1">
          <a:blip r:embed="rId8">
            <a:alphaModFix/>
          </a:blip>
          <a:srcRect/>
          <a:stretch/>
        </p:blipFill>
        <p:spPr>
          <a:xfrm>
            <a:off x="3846512" y="3894137"/>
            <a:ext cx="1258887" cy="296862"/>
          </a:xfrm>
          <a:prstGeom prst="rect">
            <a:avLst/>
          </a:prstGeom>
          <a:noFill/>
          <a:ln>
            <a:noFill/>
          </a:ln>
        </p:spPr>
      </p:pic>
      <p:pic>
        <p:nvPicPr>
          <p:cNvPr id="318" name="Google Shape;318;p33"/>
          <p:cNvPicPr preferRelativeResize="0"/>
          <p:nvPr/>
        </p:nvPicPr>
        <p:blipFill rotWithShape="1">
          <a:blip r:embed="rId9">
            <a:alphaModFix/>
          </a:blip>
          <a:srcRect/>
          <a:stretch/>
        </p:blipFill>
        <p:spPr>
          <a:xfrm>
            <a:off x="6170612" y="2709862"/>
            <a:ext cx="2211387" cy="1328737"/>
          </a:xfrm>
          <a:prstGeom prst="rect">
            <a:avLst/>
          </a:prstGeom>
          <a:noFill/>
          <a:ln>
            <a:noFill/>
          </a:ln>
        </p:spPr>
      </p:pic>
      <p:grpSp>
        <p:nvGrpSpPr>
          <p:cNvPr id="319" name="Google Shape;319;p33"/>
          <p:cNvGrpSpPr/>
          <p:nvPr/>
        </p:nvGrpSpPr>
        <p:grpSpPr>
          <a:xfrm>
            <a:off x="990600" y="2627312"/>
            <a:ext cx="1828800" cy="346075"/>
            <a:chOff x="990600" y="2627100"/>
            <a:chExt cx="1828800" cy="346500"/>
          </a:xfrm>
        </p:grpSpPr>
        <p:pic>
          <p:nvPicPr>
            <p:cNvPr id="320" name="Google Shape;320;p33"/>
            <p:cNvPicPr preferRelativeResize="0"/>
            <p:nvPr/>
          </p:nvPicPr>
          <p:blipFill rotWithShape="1">
            <a:blip r:embed="rId10">
              <a:alphaModFix/>
            </a:blip>
            <a:srcRect/>
            <a:stretch/>
          </p:blipFill>
          <p:spPr>
            <a:xfrm>
              <a:off x="990600" y="2743200"/>
              <a:ext cx="1828800" cy="129600"/>
            </a:xfrm>
            <a:prstGeom prst="rect">
              <a:avLst/>
            </a:prstGeom>
            <a:noFill/>
            <a:ln>
              <a:noFill/>
            </a:ln>
          </p:spPr>
        </p:pic>
        <p:pic>
          <p:nvPicPr>
            <p:cNvPr id="321" name="Google Shape;321;p33"/>
            <p:cNvPicPr preferRelativeResize="0"/>
            <p:nvPr/>
          </p:nvPicPr>
          <p:blipFill rotWithShape="1">
            <a:blip r:embed="rId11">
              <a:alphaModFix/>
            </a:blip>
            <a:srcRect/>
            <a:stretch/>
          </p:blipFill>
          <p:spPr>
            <a:xfrm>
              <a:off x="1517194" y="2627100"/>
              <a:ext cx="1098000" cy="346500"/>
            </a:xfrm>
            <a:prstGeom prst="rect">
              <a:avLst/>
            </a:prstGeom>
            <a:noFill/>
            <a:ln>
              <a:noFill/>
            </a:ln>
          </p:spPr>
        </p:pic>
      </p:grpSp>
      <p:grpSp>
        <p:nvGrpSpPr>
          <p:cNvPr id="322" name="Google Shape;322;p33"/>
          <p:cNvGrpSpPr/>
          <p:nvPr/>
        </p:nvGrpSpPr>
        <p:grpSpPr>
          <a:xfrm>
            <a:off x="2620962" y="2906712"/>
            <a:ext cx="1096962" cy="1355725"/>
            <a:chOff x="2620500" y="2906150"/>
            <a:chExt cx="1098000" cy="1356750"/>
          </a:xfrm>
        </p:grpSpPr>
        <p:pic>
          <p:nvPicPr>
            <p:cNvPr id="323" name="Google Shape;323;p33"/>
            <p:cNvPicPr preferRelativeResize="0"/>
            <p:nvPr/>
          </p:nvPicPr>
          <p:blipFill rotWithShape="1">
            <a:blip r:embed="rId12">
              <a:alphaModFix/>
            </a:blip>
            <a:srcRect/>
            <a:stretch/>
          </p:blipFill>
          <p:spPr>
            <a:xfrm>
              <a:off x="3048000" y="2906150"/>
              <a:ext cx="121500" cy="1356750"/>
            </a:xfrm>
            <a:prstGeom prst="rect">
              <a:avLst/>
            </a:prstGeom>
            <a:noFill/>
            <a:ln>
              <a:noFill/>
            </a:ln>
          </p:spPr>
        </p:pic>
        <p:pic>
          <p:nvPicPr>
            <p:cNvPr id="324" name="Google Shape;324;p33"/>
            <p:cNvPicPr preferRelativeResize="0"/>
            <p:nvPr/>
          </p:nvPicPr>
          <p:blipFill rotWithShape="1">
            <a:blip r:embed="rId11">
              <a:alphaModFix/>
            </a:blip>
            <a:srcRect/>
            <a:stretch/>
          </p:blipFill>
          <p:spPr>
            <a:xfrm>
              <a:off x="2620500" y="3411275"/>
              <a:ext cx="1098000" cy="346500"/>
            </a:xfrm>
            <a:prstGeom prst="rect">
              <a:avLst/>
            </a:prstGeom>
            <a:noFill/>
            <a:ln>
              <a:noFill/>
            </a:ln>
          </p:spPr>
        </p:pic>
      </p:grpSp>
      <p:pic>
        <p:nvPicPr>
          <p:cNvPr id="325" name="Google Shape;325;p33"/>
          <p:cNvPicPr preferRelativeResize="0"/>
          <p:nvPr/>
        </p:nvPicPr>
        <p:blipFill rotWithShape="1">
          <a:blip r:embed="rId11">
            <a:alphaModFix/>
          </a:blip>
          <a:srcRect/>
          <a:stretch/>
        </p:blipFill>
        <p:spPr>
          <a:xfrm>
            <a:off x="3927475" y="4225925"/>
            <a:ext cx="1096962" cy="346075"/>
          </a:xfrm>
          <a:prstGeom prst="rect">
            <a:avLst/>
          </a:prstGeom>
          <a:noFill/>
          <a:ln>
            <a:noFill/>
          </a:ln>
        </p:spPr>
      </p:pic>
      <p:grpSp>
        <p:nvGrpSpPr>
          <p:cNvPr id="326" name="Google Shape;326;p33"/>
          <p:cNvGrpSpPr/>
          <p:nvPr/>
        </p:nvGrpSpPr>
        <p:grpSpPr>
          <a:xfrm>
            <a:off x="6096000" y="4225925"/>
            <a:ext cx="1828800" cy="346075"/>
            <a:chOff x="6095999" y="4225661"/>
            <a:chExt cx="1828800" cy="346500"/>
          </a:xfrm>
        </p:grpSpPr>
        <p:pic>
          <p:nvPicPr>
            <p:cNvPr id="327" name="Google Shape;327;p33"/>
            <p:cNvPicPr preferRelativeResize="0"/>
            <p:nvPr/>
          </p:nvPicPr>
          <p:blipFill rotWithShape="1">
            <a:blip r:embed="rId13">
              <a:alphaModFix/>
            </a:blip>
            <a:srcRect/>
            <a:stretch/>
          </p:blipFill>
          <p:spPr>
            <a:xfrm>
              <a:off x="6095999" y="4282800"/>
              <a:ext cx="1828800" cy="182880"/>
            </a:xfrm>
            <a:prstGeom prst="rect">
              <a:avLst/>
            </a:prstGeom>
            <a:noFill/>
            <a:ln>
              <a:noFill/>
            </a:ln>
          </p:spPr>
        </p:pic>
        <p:pic>
          <p:nvPicPr>
            <p:cNvPr id="328" name="Google Shape;328;p33"/>
            <p:cNvPicPr preferRelativeResize="0"/>
            <p:nvPr/>
          </p:nvPicPr>
          <p:blipFill rotWithShape="1">
            <a:blip r:embed="rId11">
              <a:alphaModFix/>
            </a:blip>
            <a:srcRect/>
            <a:stretch/>
          </p:blipFill>
          <p:spPr>
            <a:xfrm>
              <a:off x="6461399" y="4225661"/>
              <a:ext cx="1098000" cy="346500"/>
            </a:xfrm>
            <a:prstGeom prst="rect">
              <a:avLst/>
            </a:prstGeom>
            <a:noFill/>
            <a:ln>
              <a:noFill/>
            </a:ln>
          </p:spPr>
        </p:pic>
      </p:grpSp>
      <p:pic>
        <p:nvPicPr>
          <p:cNvPr id="329" name="Google Shape;329;p33"/>
          <p:cNvPicPr preferRelativeResize="0"/>
          <p:nvPr/>
        </p:nvPicPr>
        <p:blipFill rotWithShape="1">
          <a:blip r:embed="rId14">
            <a:alphaModFix/>
          </a:blip>
          <a:srcRect/>
          <a:stretch/>
        </p:blipFill>
        <p:spPr>
          <a:xfrm>
            <a:off x="2057400" y="976312"/>
            <a:ext cx="2082800" cy="1385887"/>
          </a:xfrm>
          <a:prstGeom prst="rect">
            <a:avLst/>
          </a:prstGeom>
          <a:noFill/>
          <a:ln>
            <a:noFill/>
          </a:ln>
        </p:spPr>
      </p:pic>
      <p:pic>
        <p:nvPicPr>
          <p:cNvPr id="330" name="Google Shape;330;p33"/>
          <p:cNvPicPr preferRelativeResize="0"/>
          <p:nvPr/>
        </p:nvPicPr>
        <p:blipFill rotWithShape="1">
          <a:blip r:embed="rId15">
            <a:alphaModFix/>
          </a:blip>
          <a:srcRect/>
          <a:stretch/>
        </p:blipFill>
        <p:spPr>
          <a:xfrm>
            <a:off x="2066925" y="4845050"/>
            <a:ext cx="2019300" cy="1562100"/>
          </a:xfrm>
          <a:prstGeom prst="rect">
            <a:avLst/>
          </a:prstGeom>
          <a:noFill/>
          <a:ln>
            <a:noFill/>
          </a:ln>
        </p:spPr>
      </p:pic>
      <p:pic>
        <p:nvPicPr>
          <p:cNvPr id="331" name="Google Shape;331;p33"/>
          <p:cNvPicPr preferRelativeResize="0"/>
          <p:nvPr/>
        </p:nvPicPr>
        <p:blipFill rotWithShape="1">
          <a:blip r:embed="rId16">
            <a:alphaModFix/>
          </a:blip>
          <a:srcRect/>
          <a:stretch/>
        </p:blipFill>
        <p:spPr>
          <a:xfrm>
            <a:off x="4876800" y="4835525"/>
            <a:ext cx="2019300" cy="1581150"/>
          </a:xfrm>
          <a:prstGeom prst="rect">
            <a:avLst/>
          </a:prstGeom>
          <a:noFill/>
          <a:ln>
            <a:noFill/>
          </a:ln>
        </p:spPr>
      </p:pic>
      <p:pic>
        <p:nvPicPr>
          <p:cNvPr id="332" name="Google Shape;332;p33"/>
          <p:cNvPicPr preferRelativeResize="0"/>
          <p:nvPr/>
        </p:nvPicPr>
        <p:blipFill rotWithShape="1">
          <a:blip r:embed="rId17">
            <a:alphaModFix/>
          </a:blip>
          <a:srcRect/>
          <a:stretch/>
        </p:blipFill>
        <p:spPr>
          <a:xfrm>
            <a:off x="6302375" y="1033462"/>
            <a:ext cx="1947862" cy="884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500"/>
                                        <p:tgtEl>
                                          <p:spTgt spid="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Effect transition="in" filter="fade">
                                      <p:cBhvr>
                                        <p:cTn id="12" dur="1000"/>
                                        <p:tgtEl>
                                          <p:spTgt spid="3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gtEl>
                                        <p:attrNameLst>
                                          <p:attrName>style.visibility</p:attrName>
                                        </p:attrNameLst>
                                      </p:cBhvr>
                                      <p:to>
                                        <p:strVal val="visible"/>
                                      </p:to>
                                    </p:set>
                                    <p:animEffect transition="in" filter="fade">
                                      <p:cBhvr>
                                        <p:cTn id="17" dur="500"/>
                                        <p:tgtEl>
                                          <p:spTgt spid="3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0"/>
                                        </p:tgtEl>
                                        <p:attrNameLst>
                                          <p:attrName>style.visibility</p:attrName>
                                        </p:attrNameLst>
                                      </p:cBhvr>
                                      <p:to>
                                        <p:strVal val="visible"/>
                                      </p:to>
                                    </p:set>
                                    <p:animEffect transition="in" filter="fade">
                                      <p:cBhvr>
                                        <p:cTn id="22" dur="2000"/>
                                        <p:tgtEl>
                                          <p:spTgt spid="3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7"/>
                                        </p:tgtEl>
                                        <p:attrNameLst>
                                          <p:attrName>style.visibility</p:attrName>
                                        </p:attrNameLst>
                                      </p:cBhvr>
                                      <p:to>
                                        <p:strVal val="visible"/>
                                      </p:to>
                                    </p:set>
                                    <p:animEffect transition="in" filter="fade">
                                      <p:cBhvr>
                                        <p:cTn id="27" dur="500"/>
                                        <p:tgtEl>
                                          <p:spTgt spid="3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1"/>
                                        </p:tgtEl>
                                        <p:attrNameLst>
                                          <p:attrName>style.visibility</p:attrName>
                                        </p:attrNameLst>
                                      </p:cBhvr>
                                      <p:to>
                                        <p:strVal val="visible"/>
                                      </p:to>
                                    </p:set>
                                    <p:animEffect transition="in" filter="fade">
                                      <p:cBhvr>
                                        <p:cTn id="38" dur="1250"/>
                                        <p:tgtEl>
                                          <p:spTgt spid="3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8"/>
                                        </p:tgtEl>
                                        <p:attrNameLst>
                                          <p:attrName>style.visibility</p:attrName>
                                        </p:attrNameLst>
                                      </p:cBhvr>
                                      <p:to>
                                        <p:strVal val="visible"/>
                                      </p:to>
                                    </p:set>
                                    <p:animEffect transition="in" filter="fade">
                                      <p:cBhvr>
                                        <p:cTn id="43" dur="500"/>
                                        <p:tgtEl>
                                          <p:spTgt spid="3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2"/>
                                        </p:tgtEl>
                                        <p:attrNameLst>
                                          <p:attrName>style.visibility</p:attrName>
                                        </p:attrNameLst>
                                      </p:cBhvr>
                                      <p:to>
                                        <p:strVal val="visible"/>
                                      </p:to>
                                    </p:set>
                                    <p:animEffect transition="in" filter="fade">
                                      <p:cBhvr>
                                        <p:cTn id="48" dur="1822"/>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34"/>
          <p:cNvGrpSpPr/>
          <p:nvPr/>
        </p:nvGrpSpPr>
        <p:grpSpPr>
          <a:xfrm>
            <a:off x="533400" y="2484437"/>
            <a:ext cx="7789862" cy="2536825"/>
            <a:chOff x="533400" y="2428940"/>
            <a:chExt cx="7790467" cy="2536718"/>
          </a:xfrm>
        </p:grpSpPr>
        <p:pic>
          <p:nvPicPr>
            <p:cNvPr id="339" name="Google Shape;339;p34"/>
            <p:cNvPicPr preferRelativeResize="0"/>
            <p:nvPr/>
          </p:nvPicPr>
          <p:blipFill rotWithShape="1">
            <a:blip r:embed="rId3">
              <a:alphaModFix/>
            </a:blip>
            <a:srcRect/>
            <a:stretch/>
          </p:blipFill>
          <p:spPr>
            <a:xfrm>
              <a:off x="533400" y="2428940"/>
              <a:ext cx="7790467" cy="2371660"/>
            </a:xfrm>
            <a:prstGeom prst="rect">
              <a:avLst/>
            </a:prstGeom>
            <a:noFill/>
            <a:ln>
              <a:noFill/>
            </a:ln>
          </p:spPr>
        </p:pic>
        <p:pic>
          <p:nvPicPr>
            <p:cNvPr id="340" name="Google Shape;340;p34"/>
            <p:cNvPicPr preferRelativeResize="0"/>
            <p:nvPr/>
          </p:nvPicPr>
          <p:blipFill rotWithShape="1">
            <a:blip r:embed="rId4">
              <a:alphaModFix/>
            </a:blip>
            <a:srcRect/>
            <a:stretch/>
          </p:blipFill>
          <p:spPr>
            <a:xfrm>
              <a:off x="8121724" y="4748034"/>
              <a:ext cx="129025" cy="217624"/>
            </a:xfrm>
            <a:prstGeom prst="rect">
              <a:avLst/>
            </a:prstGeom>
            <a:noFill/>
            <a:ln>
              <a:noFill/>
            </a:ln>
          </p:spPr>
        </p:pic>
      </p:grpSp>
      <p:sp>
        <p:nvSpPr>
          <p:cNvPr id="341" name="Google Shape;341;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19</a:t>
            </a:fld>
            <a:endParaRPr/>
          </a:p>
        </p:txBody>
      </p:sp>
      <p:sp>
        <p:nvSpPr>
          <p:cNvPr id="342" name="Google Shape;342;p34"/>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18.8: </a:t>
            </a:r>
            <a:r>
              <a:rPr lang="en-US" sz="2000" b="1" i="1" u="none">
                <a:solidFill>
                  <a:schemeClr val="dk1"/>
                </a:solidFill>
                <a:latin typeface="Times"/>
                <a:ea typeface="Times"/>
                <a:cs typeface="Times"/>
                <a:sym typeface="Times"/>
              </a:rPr>
              <a:t>Sending acknowledgments in a virtual-circuit network</a:t>
            </a:r>
            <a:endParaRPr/>
          </a:p>
        </p:txBody>
      </p:sp>
      <p:grpSp>
        <p:nvGrpSpPr>
          <p:cNvPr id="343" name="Google Shape;343;p34"/>
          <p:cNvGrpSpPr/>
          <p:nvPr/>
        </p:nvGrpSpPr>
        <p:grpSpPr>
          <a:xfrm>
            <a:off x="990600" y="2798762"/>
            <a:ext cx="7023100" cy="1752600"/>
            <a:chOff x="990600" y="2743200"/>
            <a:chExt cx="7023393" cy="1752600"/>
          </a:xfrm>
        </p:grpSpPr>
        <p:pic>
          <p:nvPicPr>
            <p:cNvPr id="344" name="Google Shape;344;p34"/>
            <p:cNvPicPr preferRelativeResize="0"/>
            <p:nvPr/>
          </p:nvPicPr>
          <p:blipFill rotWithShape="1">
            <a:blip r:embed="rId5">
              <a:alphaModFix/>
            </a:blip>
            <a:srcRect/>
            <a:stretch/>
          </p:blipFill>
          <p:spPr>
            <a:xfrm>
              <a:off x="3368040" y="4323036"/>
              <a:ext cx="2194560" cy="158643"/>
            </a:xfrm>
            <a:prstGeom prst="rect">
              <a:avLst/>
            </a:prstGeom>
            <a:noFill/>
            <a:ln>
              <a:noFill/>
            </a:ln>
          </p:spPr>
        </p:pic>
        <p:pic>
          <p:nvPicPr>
            <p:cNvPr id="345" name="Google Shape;345;p34"/>
            <p:cNvPicPr preferRelativeResize="0"/>
            <p:nvPr/>
          </p:nvPicPr>
          <p:blipFill rotWithShape="1">
            <a:blip r:embed="rId6">
              <a:alphaModFix/>
            </a:blip>
            <a:srcRect/>
            <a:stretch/>
          </p:blipFill>
          <p:spPr>
            <a:xfrm>
              <a:off x="990600" y="2743200"/>
              <a:ext cx="1828800" cy="129600"/>
            </a:xfrm>
            <a:prstGeom prst="rect">
              <a:avLst/>
            </a:prstGeom>
            <a:noFill/>
            <a:ln>
              <a:noFill/>
            </a:ln>
          </p:spPr>
        </p:pic>
        <p:pic>
          <p:nvPicPr>
            <p:cNvPr id="346" name="Google Shape;346;p34"/>
            <p:cNvPicPr preferRelativeResize="0"/>
            <p:nvPr/>
          </p:nvPicPr>
          <p:blipFill rotWithShape="1">
            <a:blip r:embed="rId7">
              <a:alphaModFix/>
            </a:blip>
            <a:srcRect/>
            <a:stretch/>
          </p:blipFill>
          <p:spPr>
            <a:xfrm>
              <a:off x="3048000" y="2936395"/>
              <a:ext cx="121500" cy="1356750"/>
            </a:xfrm>
            <a:prstGeom prst="rect">
              <a:avLst/>
            </a:prstGeom>
            <a:noFill/>
            <a:ln>
              <a:noFill/>
            </a:ln>
          </p:spPr>
        </p:pic>
        <p:pic>
          <p:nvPicPr>
            <p:cNvPr id="347" name="Google Shape;347;p34"/>
            <p:cNvPicPr preferRelativeResize="0"/>
            <p:nvPr/>
          </p:nvPicPr>
          <p:blipFill rotWithShape="1">
            <a:blip r:embed="rId8">
              <a:alphaModFix/>
            </a:blip>
            <a:srcRect/>
            <a:stretch/>
          </p:blipFill>
          <p:spPr>
            <a:xfrm>
              <a:off x="6185193" y="4312920"/>
              <a:ext cx="1828800" cy="182880"/>
            </a:xfrm>
            <a:prstGeom prst="rect">
              <a:avLst/>
            </a:prstGeom>
            <a:noFill/>
            <a:ln>
              <a:noFill/>
            </a:ln>
          </p:spPr>
        </p:pic>
      </p:grpSp>
      <p:pic>
        <p:nvPicPr>
          <p:cNvPr id="348" name="Google Shape;348;p34"/>
          <p:cNvPicPr preferRelativeResize="0"/>
          <p:nvPr/>
        </p:nvPicPr>
        <p:blipFill rotWithShape="1">
          <a:blip r:embed="rId9">
            <a:alphaModFix/>
          </a:blip>
          <a:srcRect/>
          <a:stretch/>
        </p:blipFill>
        <p:spPr>
          <a:xfrm>
            <a:off x="1639887" y="2714625"/>
            <a:ext cx="530225" cy="296862"/>
          </a:xfrm>
          <a:prstGeom prst="rect">
            <a:avLst/>
          </a:prstGeom>
          <a:noFill/>
          <a:ln>
            <a:noFill/>
          </a:ln>
        </p:spPr>
      </p:pic>
      <p:pic>
        <p:nvPicPr>
          <p:cNvPr id="349" name="Google Shape;349;p34"/>
          <p:cNvPicPr preferRelativeResize="0"/>
          <p:nvPr/>
        </p:nvPicPr>
        <p:blipFill rotWithShape="1">
          <a:blip r:embed="rId10">
            <a:alphaModFix/>
          </a:blip>
          <a:srcRect/>
          <a:stretch/>
        </p:blipFill>
        <p:spPr>
          <a:xfrm>
            <a:off x="2822575" y="3470275"/>
            <a:ext cx="530225" cy="296862"/>
          </a:xfrm>
          <a:prstGeom prst="rect">
            <a:avLst/>
          </a:prstGeom>
          <a:noFill/>
          <a:ln>
            <a:noFill/>
          </a:ln>
        </p:spPr>
      </p:pic>
      <p:pic>
        <p:nvPicPr>
          <p:cNvPr id="350" name="Google Shape;350;p34"/>
          <p:cNvPicPr preferRelativeResize="0"/>
          <p:nvPr/>
        </p:nvPicPr>
        <p:blipFill rotWithShape="1">
          <a:blip r:embed="rId11">
            <a:alphaModFix/>
          </a:blip>
          <a:srcRect/>
          <a:stretch/>
        </p:blipFill>
        <p:spPr>
          <a:xfrm>
            <a:off x="4111625" y="4330700"/>
            <a:ext cx="530225" cy="296862"/>
          </a:xfrm>
          <a:prstGeom prst="rect">
            <a:avLst/>
          </a:prstGeom>
          <a:noFill/>
          <a:ln>
            <a:noFill/>
          </a:ln>
        </p:spPr>
      </p:pic>
      <p:pic>
        <p:nvPicPr>
          <p:cNvPr id="351" name="Google Shape;351;p34"/>
          <p:cNvPicPr preferRelativeResize="0"/>
          <p:nvPr/>
        </p:nvPicPr>
        <p:blipFill rotWithShape="1">
          <a:blip r:embed="rId12">
            <a:alphaModFix/>
          </a:blip>
          <a:srcRect/>
          <a:stretch/>
        </p:blipFill>
        <p:spPr>
          <a:xfrm>
            <a:off x="6834187" y="4297362"/>
            <a:ext cx="530225" cy="296862"/>
          </a:xfrm>
          <a:prstGeom prst="rect">
            <a:avLst/>
          </a:prstGeom>
          <a:noFill/>
          <a:ln>
            <a:noFill/>
          </a:ln>
        </p:spPr>
      </p:pic>
      <p:pic>
        <p:nvPicPr>
          <p:cNvPr id="352" name="Google Shape;352;p34"/>
          <p:cNvPicPr preferRelativeResize="0"/>
          <p:nvPr/>
        </p:nvPicPr>
        <p:blipFill rotWithShape="1">
          <a:blip r:embed="rId13">
            <a:alphaModFix/>
          </a:blip>
          <a:srcRect/>
          <a:stretch/>
        </p:blipFill>
        <p:spPr>
          <a:xfrm>
            <a:off x="6245225" y="2717800"/>
            <a:ext cx="2238375" cy="1393825"/>
          </a:xfrm>
          <a:prstGeom prst="rect">
            <a:avLst/>
          </a:prstGeom>
          <a:noFill/>
          <a:ln>
            <a:noFill/>
          </a:ln>
        </p:spPr>
      </p:pic>
      <p:pic>
        <p:nvPicPr>
          <p:cNvPr id="353" name="Google Shape;353;p34"/>
          <p:cNvPicPr preferRelativeResize="0"/>
          <p:nvPr/>
        </p:nvPicPr>
        <p:blipFill rotWithShape="1">
          <a:blip r:embed="rId14">
            <a:alphaModFix/>
          </a:blip>
          <a:srcRect/>
          <a:stretch/>
        </p:blipFill>
        <p:spPr>
          <a:xfrm>
            <a:off x="3881437" y="3952875"/>
            <a:ext cx="1223962" cy="293687"/>
          </a:xfrm>
          <a:prstGeom prst="rect">
            <a:avLst/>
          </a:prstGeom>
          <a:noFill/>
          <a:ln>
            <a:noFill/>
          </a:ln>
        </p:spPr>
      </p:pic>
      <p:pic>
        <p:nvPicPr>
          <p:cNvPr id="354" name="Google Shape;354;p34"/>
          <p:cNvPicPr preferRelativeResize="0"/>
          <p:nvPr/>
        </p:nvPicPr>
        <p:blipFill rotWithShape="1">
          <a:blip r:embed="rId15">
            <a:alphaModFix/>
          </a:blip>
          <a:srcRect/>
          <a:stretch/>
        </p:blipFill>
        <p:spPr>
          <a:xfrm>
            <a:off x="2362200" y="3305175"/>
            <a:ext cx="365125" cy="1017587"/>
          </a:xfrm>
          <a:prstGeom prst="rect">
            <a:avLst/>
          </a:prstGeom>
          <a:noFill/>
          <a:ln>
            <a:noFill/>
          </a:ln>
        </p:spPr>
      </p:pic>
      <p:pic>
        <p:nvPicPr>
          <p:cNvPr id="355" name="Google Shape;355;p34"/>
          <p:cNvPicPr preferRelativeResize="0"/>
          <p:nvPr/>
        </p:nvPicPr>
        <p:blipFill rotWithShape="1">
          <a:blip r:embed="rId16">
            <a:alphaModFix/>
          </a:blip>
          <a:srcRect/>
          <a:stretch/>
        </p:blipFill>
        <p:spPr>
          <a:xfrm>
            <a:off x="381000" y="1198562"/>
            <a:ext cx="2446337" cy="1341437"/>
          </a:xfrm>
          <a:prstGeom prst="rect">
            <a:avLst/>
          </a:prstGeom>
          <a:noFill/>
          <a:ln>
            <a:noFill/>
          </a:ln>
        </p:spPr>
      </p:pic>
      <p:pic>
        <p:nvPicPr>
          <p:cNvPr id="356" name="Google Shape;356;p34"/>
          <p:cNvPicPr preferRelativeResize="0"/>
          <p:nvPr/>
        </p:nvPicPr>
        <p:blipFill rotWithShape="1">
          <a:blip r:embed="rId17">
            <a:alphaModFix/>
          </a:blip>
          <a:srcRect/>
          <a:stretch/>
        </p:blipFill>
        <p:spPr>
          <a:xfrm>
            <a:off x="2192337" y="1143000"/>
            <a:ext cx="1846262" cy="1214437"/>
          </a:xfrm>
          <a:prstGeom prst="rect">
            <a:avLst/>
          </a:prstGeom>
          <a:noFill/>
          <a:ln>
            <a:noFill/>
          </a:ln>
        </p:spPr>
      </p:pic>
      <p:pic>
        <p:nvPicPr>
          <p:cNvPr id="357" name="Google Shape;357;p34"/>
          <p:cNvPicPr preferRelativeResize="0"/>
          <p:nvPr/>
        </p:nvPicPr>
        <p:blipFill rotWithShape="1">
          <a:blip r:embed="rId18">
            <a:alphaModFix/>
          </a:blip>
          <a:srcRect/>
          <a:stretch/>
        </p:blipFill>
        <p:spPr>
          <a:xfrm>
            <a:off x="2133600" y="4927600"/>
            <a:ext cx="1866900" cy="1465262"/>
          </a:xfrm>
          <a:prstGeom prst="rect">
            <a:avLst/>
          </a:prstGeom>
          <a:noFill/>
          <a:ln>
            <a:noFill/>
          </a:ln>
        </p:spPr>
      </p:pic>
      <p:pic>
        <p:nvPicPr>
          <p:cNvPr id="358" name="Google Shape;358;p34"/>
          <p:cNvPicPr preferRelativeResize="0"/>
          <p:nvPr/>
        </p:nvPicPr>
        <p:blipFill rotWithShape="1">
          <a:blip r:embed="rId19">
            <a:alphaModFix/>
          </a:blip>
          <a:srcRect/>
          <a:stretch/>
        </p:blipFill>
        <p:spPr>
          <a:xfrm>
            <a:off x="5011737" y="4911725"/>
            <a:ext cx="1846262" cy="1466850"/>
          </a:xfrm>
          <a:prstGeom prst="rect">
            <a:avLst/>
          </a:prstGeom>
          <a:noFill/>
          <a:ln>
            <a:noFill/>
          </a:ln>
        </p:spPr>
      </p:pic>
      <p:pic>
        <p:nvPicPr>
          <p:cNvPr id="359" name="Google Shape;359;p34"/>
          <p:cNvPicPr preferRelativeResize="0"/>
          <p:nvPr/>
        </p:nvPicPr>
        <p:blipFill rotWithShape="1">
          <a:blip r:embed="rId20">
            <a:alphaModFix/>
          </a:blip>
          <a:srcRect/>
          <a:stretch/>
        </p:blipFill>
        <p:spPr>
          <a:xfrm>
            <a:off x="6400800" y="1023937"/>
            <a:ext cx="2360612" cy="901700"/>
          </a:xfrm>
          <a:prstGeom prst="rect">
            <a:avLst/>
          </a:prstGeom>
          <a:noFill/>
          <a:ln>
            <a:noFill/>
          </a:ln>
        </p:spPr>
      </p:pic>
      <p:sp>
        <p:nvSpPr>
          <p:cNvPr id="2" name="TextBox 1"/>
          <p:cNvSpPr txBox="1"/>
          <p:nvPr/>
        </p:nvSpPr>
        <p:spPr>
          <a:xfrm>
            <a:off x="381000" y="3767137"/>
            <a:ext cx="2393604" cy="523220"/>
          </a:xfrm>
          <a:prstGeom prst="rect">
            <a:avLst/>
          </a:prstGeom>
          <a:noFill/>
        </p:spPr>
        <p:txBody>
          <a:bodyPr wrap="none" rtlCol="0">
            <a:spAutoFit/>
          </a:bodyPr>
          <a:lstStyle/>
          <a:p>
            <a:r>
              <a:rPr lang="en-US" dirty="0" smtClean="0"/>
              <a:t>Incoming label sets</a:t>
            </a:r>
          </a:p>
          <a:p>
            <a:r>
              <a:rPr lang="en-US" dirty="0" smtClean="0"/>
              <a:t>when we make connection </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animEffect transition="in" filter="fade">
                                      <p:cBhvr>
                                        <p:cTn id="11" dur="1250"/>
                                        <p:tgtEl>
                                          <p:spTgt spid="35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8"/>
                                        </p:tgtEl>
                                        <p:attrNameLst>
                                          <p:attrName>style.visibility</p:attrName>
                                        </p:attrNameLst>
                                      </p:cBhvr>
                                      <p:to>
                                        <p:strVal val="visible"/>
                                      </p:to>
                                    </p:set>
                                    <p:animEffect transition="in" filter="fade">
                                      <p:cBhvr>
                                        <p:cTn id="20" dur="500"/>
                                        <p:tgtEl>
                                          <p:spTgt spid="3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3"/>
                                        </p:tgtEl>
                                        <p:attrNameLst>
                                          <p:attrName>style.visibility</p:attrName>
                                        </p:attrNameLst>
                                      </p:cBhvr>
                                      <p:to>
                                        <p:strVal val="visible"/>
                                      </p:to>
                                    </p:set>
                                    <p:animEffect transition="in" filter="fade">
                                      <p:cBhvr>
                                        <p:cTn id="25" dur="1250"/>
                                        <p:tgtEl>
                                          <p:spTgt spid="3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7"/>
                                        </p:tgtEl>
                                        <p:attrNameLst>
                                          <p:attrName>style.visibility</p:attrName>
                                        </p:attrNameLst>
                                      </p:cBhvr>
                                      <p:to>
                                        <p:strVal val="visible"/>
                                      </p:to>
                                    </p:set>
                                    <p:animEffect transition="in" filter="fade">
                                      <p:cBhvr>
                                        <p:cTn id="30" dur="500"/>
                                        <p:tgtEl>
                                          <p:spTgt spid="35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4"/>
                                        </p:tgtEl>
                                        <p:attrNameLst>
                                          <p:attrName>style.visibility</p:attrName>
                                        </p:attrNameLst>
                                      </p:cBhvr>
                                      <p:to>
                                        <p:strVal val="visible"/>
                                      </p:to>
                                    </p:set>
                                    <p:animEffect transition="in" filter="fade">
                                      <p:cBhvr>
                                        <p:cTn id="39" dur="1250"/>
                                        <p:tgtEl>
                                          <p:spTgt spid="3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6"/>
                                        </p:tgtEl>
                                        <p:attrNameLst>
                                          <p:attrName>style.visibility</p:attrName>
                                        </p:attrNameLst>
                                      </p:cBhvr>
                                      <p:to>
                                        <p:strVal val="visible"/>
                                      </p:to>
                                    </p:set>
                                    <p:animEffect transition="in" filter="fade">
                                      <p:cBhvr>
                                        <p:cTn id="44" dur="500"/>
                                        <p:tgtEl>
                                          <p:spTgt spid="35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5"/>
                                        </p:tgtEl>
                                        <p:attrNameLst>
                                          <p:attrName>style.visibility</p:attrName>
                                        </p:attrNameLst>
                                      </p:cBhvr>
                                      <p:to>
                                        <p:strVal val="visible"/>
                                      </p:to>
                                    </p:set>
                                    <p:animEffect transition="in" filter="fade">
                                      <p:cBhvr>
                                        <p:cTn id="53" dur="500"/>
                                        <p:tgtEl>
                                          <p:spTgt spid="35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59"/>
                                        </p:tgtEl>
                                        <p:attrNameLst>
                                          <p:attrName>style.visibility</p:attrName>
                                        </p:attrNameLst>
                                      </p:cBhvr>
                                      <p:to>
                                        <p:strVal val="visible"/>
                                      </p:to>
                                    </p:set>
                                    <p:animEffect transition="in" filter="fade">
                                      <p:cBhvr>
                                        <p:cTn id="58" dur="1822"/>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18: Outline</a:t>
            </a:r>
            <a:endParaRPr/>
          </a:p>
        </p:txBody>
      </p:sp>
      <p:sp>
        <p:nvSpPr>
          <p:cNvPr id="103" name="Google Shape;103;p17"/>
          <p:cNvSpPr txBox="1"/>
          <p:nvPr/>
        </p:nvSpPr>
        <p:spPr>
          <a:xfrm>
            <a:off x="152400" y="1371600"/>
            <a:ext cx="8153400" cy="48768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18.1  </a:t>
            </a:r>
            <a:r>
              <a:rPr lang="en-US" sz="3200" b="1" i="1" u="none">
                <a:solidFill>
                  <a:srgbClr val="3366FF"/>
                </a:solidFill>
                <a:latin typeface="Times"/>
                <a:ea typeface="Times"/>
                <a:cs typeface="Times"/>
                <a:sym typeface="Times"/>
              </a:rPr>
              <a:t>NETWORK-LAYER  SERVICES</a:t>
            </a:r>
            <a:endParaRPr/>
          </a:p>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18.2  </a:t>
            </a:r>
            <a:r>
              <a:rPr lang="en-US" sz="3200" b="1" i="1" u="none">
                <a:solidFill>
                  <a:srgbClr val="3366FF"/>
                </a:solidFill>
                <a:latin typeface="Times"/>
                <a:ea typeface="Times"/>
                <a:cs typeface="Times"/>
                <a:sym typeface="Times"/>
              </a:rPr>
              <a:t>PACKET SWITCHING</a:t>
            </a:r>
            <a:endParaRPr/>
          </a:p>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18.3  </a:t>
            </a:r>
            <a:r>
              <a:rPr lang="en-US" sz="3200" b="1" i="1" u="none">
                <a:solidFill>
                  <a:srgbClr val="3366FF"/>
                </a:solidFill>
                <a:latin typeface="Times"/>
                <a:ea typeface="Times"/>
                <a:cs typeface="Times"/>
                <a:sym typeface="Times"/>
              </a:rPr>
              <a:t>NETWORK-LAYER PERFORMANCE</a:t>
            </a:r>
            <a:endParaRPr/>
          </a:p>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18.4  </a:t>
            </a:r>
            <a:r>
              <a:rPr lang="en-US" sz="3200" b="1" i="1" u="none">
                <a:solidFill>
                  <a:srgbClr val="3366FF"/>
                </a:solidFill>
                <a:latin typeface="Times"/>
                <a:ea typeface="Times"/>
                <a:cs typeface="Times"/>
                <a:sym typeface="Times"/>
              </a:rPr>
              <a:t>IPv4 ADDRESSES</a:t>
            </a:r>
            <a:endParaRPr/>
          </a:p>
          <a:p>
            <a:pPr marL="0" marR="0" lvl="0" indent="0" algn="l" rtl="0">
              <a:lnSpc>
                <a:spcPct val="20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18.5 </a:t>
            </a:r>
            <a:r>
              <a:rPr lang="en-US" sz="3200" b="1" i="1" u="none">
                <a:solidFill>
                  <a:srgbClr val="3366FF"/>
                </a:solidFill>
                <a:latin typeface="Times"/>
                <a:ea typeface="Times"/>
                <a:cs typeface="Times"/>
                <a:sym typeface="Times"/>
              </a:rPr>
              <a:t> FORWARDING OF IP PACKETS</a:t>
            </a:r>
            <a:endParaRPr/>
          </a:p>
          <a:p>
            <a:pPr marL="0" marR="0" lvl="0" indent="0" algn="l" rtl="0">
              <a:lnSpc>
                <a:spcPct val="200000"/>
              </a:lnSpc>
              <a:spcBef>
                <a:spcPts val="0"/>
              </a:spcBef>
              <a:spcAft>
                <a:spcPts val="0"/>
              </a:spcAft>
              <a:buClr>
                <a:schemeClr val="dk1"/>
              </a:buClr>
              <a:buSzPts val="3200"/>
              <a:buFont typeface="Arial"/>
              <a:buNone/>
            </a:pPr>
            <a:endParaRPr sz="3200" b="1" i="1" u="none">
              <a:solidFill>
                <a:srgbClr val="3366FF"/>
              </a:solidFill>
              <a:latin typeface="Times"/>
              <a:ea typeface="Times"/>
              <a:cs typeface="Times"/>
              <a:sym typeface="Times"/>
            </a:endParaRPr>
          </a:p>
          <a:p>
            <a:pPr marL="0" marR="0" lvl="0" indent="0" algn="l" rtl="0">
              <a:lnSpc>
                <a:spcPct val="200000"/>
              </a:lnSpc>
              <a:spcBef>
                <a:spcPts val="0"/>
              </a:spcBef>
              <a:spcAft>
                <a:spcPts val="0"/>
              </a:spcAft>
              <a:buClr>
                <a:srgbClr val="3366FF"/>
              </a:buClr>
              <a:buSzPts val="3200"/>
              <a:buFont typeface="Times"/>
              <a:buNone/>
            </a:pPr>
            <a:r>
              <a:rPr lang="en-US" sz="3200" b="1" i="1" u="none">
                <a:solidFill>
                  <a:srgbClr val="3366FF"/>
                </a:solidFill>
                <a:latin typeface="Times"/>
                <a:ea typeface="Times"/>
                <a:cs typeface="Times"/>
                <a:sym typeface="Times"/>
              </a:rPr>
              <a:t> </a:t>
            </a:r>
            <a:endParaRPr sz="2400" b="1" i="1" u="none">
              <a:solidFill>
                <a:srgbClr val="FF0000"/>
              </a:solidFill>
              <a:latin typeface="Times"/>
              <a:ea typeface="Times"/>
              <a:cs typeface="Times"/>
              <a:sym typeface="Times"/>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30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30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xEl>
                                              <p:pRg st="2" end="2"/>
                                            </p:txEl>
                                          </p:spTgt>
                                        </p:tgtEl>
                                        <p:attrNameLst>
                                          <p:attrName>style.visibility</p:attrName>
                                        </p:attrNameLst>
                                      </p:cBhvr>
                                      <p:to>
                                        <p:strVal val="visible"/>
                                      </p:to>
                                    </p:set>
                                    <p:animEffect transition="in" filter="fade">
                                      <p:cBhvr>
                                        <p:cTn id="17" dur="3000"/>
                                        <p:tgtEl>
                                          <p:spTgt spid="1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xEl>
                                              <p:pRg st="3" end="3"/>
                                            </p:txEl>
                                          </p:spTgt>
                                        </p:tgtEl>
                                        <p:attrNameLst>
                                          <p:attrName>style.visibility</p:attrName>
                                        </p:attrNameLst>
                                      </p:cBhvr>
                                      <p:to>
                                        <p:strVal val="visible"/>
                                      </p:to>
                                    </p:set>
                                    <p:animEffect transition="in" filter="fade">
                                      <p:cBhvr>
                                        <p:cTn id="22" dur="3000"/>
                                        <p:tgtEl>
                                          <p:spTgt spid="1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xEl>
                                              <p:pRg st="4" end="4"/>
                                            </p:txEl>
                                          </p:spTgt>
                                        </p:tgtEl>
                                        <p:attrNameLst>
                                          <p:attrName>style.visibility</p:attrName>
                                        </p:attrNameLst>
                                      </p:cBhvr>
                                      <p:to>
                                        <p:strVal val="visible"/>
                                      </p:to>
                                    </p:set>
                                    <p:animEffect transition="in" filter="fade">
                                      <p:cBhvr>
                                        <p:cTn id="27" dur="3000"/>
                                        <p:tgtEl>
                                          <p:spTgt spid="1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
                                            <p:txEl>
                                              <p:pRg st="5" end="5"/>
                                            </p:txEl>
                                          </p:spTgt>
                                        </p:tgtEl>
                                        <p:attrNameLst>
                                          <p:attrName>style.visibility</p:attrName>
                                        </p:attrNameLst>
                                      </p:cBhvr>
                                      <p:to>
                                        <p:strVal val="visible"/>
                                      </p:to>
                                    </p:set>
                                    <p:animEffect transition="in" filter="fade">
                                      <p:cBhvr>
                                        <p:cTn id="32" dur="3000"/>
                                        <p:tgtEl>
                                          <p:spTgt spid="1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
                                            <p:txEl>
                                              <p:pRg st="6" end="6"/>
                                            </p:txEl>
                                          </p:spTgt>
                                        </p:tgtEl>
                                        <p:attrNameLst>
                                          <p:attrName>style.visibility</p:attrName>
                                        </p:attrNameLst>
                                      </p:cBhvr>
                                      <p:to>
                                        <p:strVal val="visible"/>
                                      </p:to>
                                    </p:set>
                                    <p:animEffect transition="in" filter="fade">
                                      <p:cBhvr>
                                        <p:cTn id="37" dur="3000"/>
                                        <p:tgtEl>
                                          <p:spTgt spid="1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
                                            <p:txEl>
                                              <p:pRg st="7" end="7"/>
                                            </p:txEl>
                                          </p:spTgt>
                                        </p:tgtEl>
                                        <p:attrNameLst>
                                          <p:attrName>style.visibility</p:attrName>
                                        </p:attrNameLst>
                                      </p:cBhvr>
                                      <p:to>
                                        <p:strVal val="visible"/>
                                      </p:to>
                                    </p:set>
                                    <p:animEffect transition="in" filter="fade">
                                      <p:cBhvr>
                                        <p:cTn id="42" dur="3000"/>
                                        <p:tgtEl>
                                          <p:spTgt spid="1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3">
                                            <p:txEl>
                                              <p:pRg st="8" end="8"/>
                                            </p:txEl>
                                          </p:spTgt>
                                        </p:tgtEl>
                                        <p:attrNameLst>
                                          <p:attrName>style.visibility</p:attrName>
                                        </p:attrNameLst>
                                      </p:cBhvr>
                                      <p:to>
                                        <p:strVal val="visible"/>
                                      </p:to>
                                    </p:set>
                                    <p:animEffect transition="in" filter="fade">
                                      <p:cBhvr>
                                        <p:cTn id="47" dur="3000"/>
                                        <p:tgtEl>
                                          <p:spTgt spid="1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35"/>
          <p:cNvGrpSpPr/>
          <p:nvPr/>
        </p:nvGrpSpPr>
        <p:grpSpPr>
          <a:xfrm>
            <a:off x="533400" y="2428875"/>
            <a:ext cx="7789862" cy="2536825"/>
            <a:chOff x="533400" y="2428940"/>
            <a:chExt cx="7790467" cy="2536718"/>
          </a:xfrm>
        </p:grpSpPr>
        <p:pic>
          <p:nvPicPr>
            <p:cNvPr id="366" name="Google Shape;366;p35"/>
            <p:cNvPicPr preferRelativeResize="0"/>
            <p:nvPr/>
          </p:nvPicPr>
          <p:blipFill rotWithShape="1">
            <a:blip r:embed="rId3">
              <a:alphaModFix/>
            </a:blip>
            <a:srcRect/>
            <a:stretch/>
          </p:blipFill>
          <p:spPr>
            <a:xfrm>
              <a:off x="533400" y="2428940"/>
              <a:ext cx="7790467" cy="2371660"/>
            </a:xfrm>
            <a:prstGeom prst="rect">
              <a:avLst/>
            </a:prstGeom>
            <a:noFill/>
            <a:ln>
              <a:noFill/>
            </a:ln>
          </p:spPr>
        </p:pic>
        <p:pic>
          <p:nvPicPr>
            <p:cNvPr id="367" name="Google Shape;367;p35"/>
            <p:cNvPicPr preferRelativeResize="0"/>
            <p:nvPr/>
          </p:nvPicPr>
          <p:blipFill rotWithShape="1">
            <a:blip r:embed="rId4">
              <a:alphaModFix/>
            </a:blip>
            <a:srcRect/>
            <a:stretch/>
          </p:blipFill>
          <p:spPr>
            <a:xfrm>
              <a:off x="8121724" y="4748034"/>
              <a:ext cx="129025" cy="217624"/>
            </a:xfrm>
            <a:prstGeom prst="rect">
              <a:avLst/>
            </a:prstGeom>
            <a:noFill/>
            <a:ln>
              <a:noFill/>
            </a:ln>
          </p:spPr>
        </p:pic>
      </p:grpSp>
      <p:sp>
        <p:nvSpPr>
          <p:cNvPr id="368" name="Google Shape;368;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20</a:t>
            </a:fld>
            <a:endParaRPr/>
          </a:p>
        </p:txBody>
      </p:sp>
      <p:sp>
        <p:nvSpPr>
          <p:cNvPr id="369" name="Google Shape;369;p35"/>
          <p:cNvSpPr txBox="1"/>
          <p:nvPr/>
        </p:nvSpPr>
        <p:spPr>
          <a:xfrm>
            <a:off x="152400" y="133350"/>
            <a:ext cx="89916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18.9: </a:t>
            </a:r>
            <a:r>
              <a:rPr lang="en-US" sz="2000" b="1" i="1" u="none">
                <a:solidFill>
                  <a:schemeClr val="dk1"/>
                </a:solidFill>
                <a:latin typeface="Times"/>
                <a:ea typeface="Times"/>
                <a:cs typeface="Times"/>
                <a:sym typeface="Times"/>
              </a:rPr>
              <a:t>Flow of one packet in an established virtual circuit</a:t>
            </a:r>
            <a:endParaRPr/>
          </a:p>
        </p:txBody>
      </p:sp>
      <p:grpSp>
        <p:nvGrpSpPr>
          <p:cNvPr id="370" name="Google Shape;370;p35"/>
          <p:cNvGrpSpPr/>
          <p:nvPr/>
        </p:nvGrpSpPr>
        <p:grpSpPr>
          <a:xfrm>
            <a:off x="990600" y="2743200"/>
            <a:ext cx="7023100" cy="1752600"/>
            <a:chOff x="990600" y="2743200"/>
            <a:chExt cx="7023393" cy="1752600"/>
          </a:xfrm>
        </p:grpSpPr>
        <p:pic>
          <p:nvPicPr>
            <p:cNvPr id="371" name="Google Shape;371;p35"/>
            <p:cNvPicPr preferRelativeResize="0"/>
            <p:nvPr/>
          </p:nvPicPr>
          <p:blipFill rotWithShape="1">
            <a:blip r:embed="rId5">
              <a:alphaModFix/>
            </a:blip>
            <a:srcRect/>
            <a:stretch/>
          </p:blipFill>
          <p:spPr>
            <a:xfrm>
              <a:off x="3368040" y="4323036"/>
              <a:ext cx="2194560" cy="158643"/>
            </a:xfrm>
            <a:prstGeom prst="rect">
              <a:avLst/>
            </a:prstGeom>
            <a:noFill/>
            <a:ln>
              <a:noFill/>
            </a:ln>
          </p:spPr>
        </p:pic>
        <p:pic>
          <p:nvPicPr>
            <p:cNvPr id="372" name="Google Shape;372;p35"/>
            <p:cNvPicPr preferRelativeResize="0"/>
            <p:nvPr/>
          </p:nvPicPr>
          <p:blipFill rotWithShape="1">
            <a:blip r:embed="rId6">
              <a:alphaModFix/>
            </a:blip>
            <a:srcRect/>
            <a:stretch/>
          </p:blipFill>
          <p:spPr>
            <a:xfrm>
              <a:off x="990600" y="2743200"/>
              <a:ext cx="1828800" cy="129600"/>
            </a:xfrm>
            <a:prstGeom prst="rect">
              <a:avLst/>
            </a:prstGeom>
            <a:noFill/>
            <a:ln>
              <a:noFill/>
            </a:ln>
          </p:spPr>
        </p:pic>
        <p:pic>
          <p:nvPicPr>
            <p:cNvPr id="373" name="Google Shape;373;p35"/>
            <p:cNvPicPr preferRelativeResize="0"/>
            <p:nvPr/>
          </p:nvPicPr>
          <p:blipFill rotWithShape="1">
            <a:blip r:embed="rId7">
              <a:alphaModFix/>
            </a:blip>
            <a:srcRect/>
            <a:stretch/>
          </p:blipFill>
          <p:spPr>
            <a:xfrm>
              <a:off x="3048000" y="2936395"/>
              <a:ext cx="121500" cy="1356750"/>
            </a:xfrm>
            <a:prstGeom prst="rect">
              <a:avLst/>
            </a:prstGeom>
            <a:noFill/>
            <a:ln>
              <a:noFill/>
            </a:ln>
          </p:spPr>
        </p:pic>
        <p:pic>
          <p:nvPicPr>
            <p:cNvPr id="374" name="Google Shape;374;p35"/>
            <p:cNvPicPr preferRelativeResize="0"/>
            <p:nvPr/>
          </p:nvPicPr>
          <p:blipFill rotWithShape="1">
            <a:blip r:embed="rId8">
              <a:alphaModFix/>
            </a:blip>
            <a:srcRect/>
            <a:stretch/>
          </p:blipFill>
          <p:spPr>
            <a:xfrm>
              <a:off x="6185193" y="4312920"/>
              <a:ext cx="1828800" cy="182880"/>
            </a:xfrm>
            <a:prstGeom prst="rect">
              <a:avLst/>
            </a:prstGeom>
            <a:noFill/>
            <a:ln>
              <a:noFill/>
            </a:ln>
          </p:spPr>
        </p:pic>
      </p:grpSp>
      <p:grpSp>
        <p:nvGrpSpPr>
          <p:cNvPr id="375" name="Google Shape;375;p35"/>
          <p:cNvGrpSpPr/>
          <p:nvPr/>
        </p:nvGrpSpPr>
        <p:grpSpPr>
          <a:xfrm>
            <a:off x="2243137" y="1192212"/>
            <a:ext cx="4594225" cy="5019675"/>
            <a:chOff x="2243072" y="1191717"/>
            <a:chExt cx="4593684" cy="5020363"/>
          </a:xfrm>
        </p:grpSpPr>
        <p:pic>
          <p:nvPicPr>
            <p:cNvPr id="376" name="Google Shape;376;p35"/>
            <p:cNvPicPr preferRelativeResize="0"/>
            <p:nvPr/>
          </p:nvPicPr>
          <p:blipFill rotWithShape="1">
            <a:blip r:embed="rId9">
              <a:alphaModFix/>
            </a:blip>
            <a:srcRect/>
            <a:stretch/>
          </p:blipFill>
          <p:spPr>
            <a:xfrm>
              <a:off x="2243072" y="1191717"/>
              <a:ext cx="1731356" cy="1237223"/>
            </a:xfrm>
            <a:prstGeom prst="rect">
              <a:avLst/>
            </a:prstGeom>
            <a:noFill/>
            <a:ln>
              <a:noFill/>
            </a:ln>
          </p:spPr>
        </p:pic>
        <p:pic>
          <p:nvPicPr>
            <p:cNvPr id="377" name="Google Shape;377;p35"/>
            <p:cNvPicPr preferRelativeResize="0"/>
            <p:nvPr/>
          </p:nvPicPr>
          <p:blipFill rotWithShape="1">
            <a:blip r:embed="rId10">
              <a:alphaModFix/>
            </a:blip>
            <a:srcRect/>
            <a:stretch/>
          </p:blipFill>
          <p:spPr>
            <a:xfrm>
              <a:off x="2243072" y="4856846"/>
              <a:ext cx="1731356" cy="1340007"/>
            </a:xfrm>
            <a:prstGeom prst="rect">
              <a:avLst/>
            </a:prstGeom>
            <a:noFill/>
            <a:ln>
              <a:noFill/>
            </a:ln>
          </p:spPr>
        </p:pic>
        <p:pic>
          <p:nvPicPr>
            <p:cNvPr id="378" name="Google Shape;378;p35"/>
            <p:cNvPicPr preferRelativeResize="0"/>
            <p:nvPr/>
          </p:nvPicPr>
          <p:blipFill rotWithShape="1">
            <a:blip r:embed="rId11">
              <a:alphaModFix/>
            </a:blip>
            <a:srcRect/>
            <a:stretch/>
          </p:blipFill>
          <p:spPr>
            <a:xfrm>
              <a:off x="5105400" y="4856846"/>
              <a:ext cx="1731356" cy="1355234"/>
            </a:xfrm>
            <a:prstGeom prst="rect">
              <a:avLst/>
            </a:prstGeom>
            <a:noFill/>
            <a:ln>
              <a:noFill/>
            </a:ln>
          </p:spPr>
        </p:pic>
      </p:grpSp>
      <p:pic>
        <p:nvPicPr>
          <p:cNvPr id="379" name="Google Shape;379;p35"/>
          <p:cNvPicPr preferRelativeResize="0"/>
          <p:nvPr/>
        </p:nvPicPr>
        <p:blipFill rotWithShape="1">
          <a:blip r:embed="rId12">
            <a:alphaModFix/>
          </a:blip>
          <a:srcRect/>
          <a:stretch/>
        </p:blipFill>
        <p:spPr>
          <a:xfrm>
            <a:off x="334962" y="1333500"/>
            <a:ext cx="1798637" cy="1181100"/>
          </a:xfrm>
          <a:prstGeom prst="rect">
            <a:avLst/>
          </a:prstGeom>
          <a:noFill/>
          <a:ln>
            <a:noFill/>
          </a:ln>
        </p:spPr>
      </p:pic>
      <p:pic>
        <p:nvPicPr>
          <p:cNvPr id="380" name="Google Shape;380;p35"/>
          <p:cNvPicPr preferRelativeResize="0"/>
          <p:nvPr/>
        </p:nvPicPr>
        <p:blipFill rotWithShape="1">
          <a:blip r:embed="rId13">
            <a:alphaModFix/>
          </a:blip>
          <a:srcRect/>
          <a:stretch/>
        </p:blipFill>
        <p:spPr>
          <a:xfrm>
            <a:off x="6904037" y="2917825"/>
            <a:ext cx="1554162" cy="1120775"/>
          </a:xfrm>
          <a:prstGeom prst="rect">
            <a:avLst/>
          </a:prstGeom>
          <a:noFill/>
          <a:ln>
            <a:noFill/>
          </a:ln>
        </p:spPr>
      </p:pic>
      <p:pic>
        <p:nvPicPr>
          <p:cNvPr id="381" name="Google Shape;381;p35"/>
          <p:cNvPicPr preferRelativeResize="0"/>
          <p:nvPr/>
        </p:nvPicPr>
        <p:blipFill rotWithShape="1">
          <a:blip r:embed="rId14">
            <a:alphaModFix/>
          </a:blip>
          <a:srcRect/>
          <a:stretch/>
        </p:blipFill>
        <p:spPr>
          <a:xfrm>
            <a:off x="1290637" y="2590800"/>
            <a:ext cx="1223962" cy="344487"/>
          </a:xfrm>
          <a:prstGeom prst="rect">
            <a:avLst/>
          </a:prstGeom>
          <a:noFill/>
          <a:ln>
            <a:noFill/>
          </a:ln>
        </p:spPr>
      </p:pic>
      <p:pic>
        <p:nvPicPr>
          <p:cNvPr id="382" name="Google Shape;382;p35"/>
          <p:cNvPicPr preferRelativeResize="0"/>
          <p:nvPr/>
        </p:nvPicPr>
        <p:blipFill rotWithShape="1">
          <a:blip r:embed="rId15">
            <a:alphaModFix/>
          </a:blip>
          <a:srcRect/>
          <a:stretch/>
        </p:blipFill>
        <p:spPr>
          <a:xfrm>
            <a:off x="2509837" y="3435350"/>
            <a:ext cx="1223962" cy="344487"/>
          </a:xfrm>
          <a:prstGeom prst="rect">
            <a:avLst/>
          </a:prstGeom>
          <a:noFill/>
          <a:ln>
            <a:noFill/>
          </a:ln>
        </p:spPr>
      </p:pic>
      <p:pic>
        <p:nvPicPr>
          <p:cNvPr id="383" name="Google Shape;383;p35"/>
          <p:cNvPicPr preferRelativeResize="0"/>
          <p:nvPr/>
        </p:nvPicPr>
        <p:blipFill rotWithShape="1">
          <a:blip r:embed="rId16">
            <a:alphaModFix/>
          </a:blip>
          <a:srcRect/>
          <a:stretch/>
        </p:blipFill>
        <p:spPr>
          <a:xfrm>
            <a:off x="3883025" y="4248150"/>
            <a:ext cx="1225550" cy="344487"/>
          </a:xfrm>
          <a:prstGeom prst="rect">
            <a:avLst/>
          </a:prstGeom>
          <a:noFill/>
          <a:ln>
            <a:noFill/>
          </a:ln>
        </p:spPr>
      </p:pic>
      <p:pic>
        <p:nvPicPr>
          <p:cNvPr id="384" name="Google Shape;384;p35"/>
          <p:cNvPicPr preferRelativeResize="0"/>
          <p:nvPr/>
        </p:nvPicPr>
        <p:blipFill rotWithShape="1">
          <a:blip r:embed="rId17">
            <a:alphaModFix/>
          </a:blip>
          <a:srcRect/>
          <a:stretch/>
        </p:blipFill>
        <p:spPr>
          <a:xfrm>
            <a:off x="6488112" y="4203700"/>
            <a:ext cx="1223962" cy="346075"/>
          </a:xfrm>
          <a:prstGeom prst="rect">
            <a:avLst/>
          </a:prstGeom>
          <a:noFill/>
          <a:ln>
            <a:noFill/>
          </a:ln>
        </p:spPr>
      </p:pic>
      <p:pic>
        <p:nvPicPr>
          <p:cNvPr id="385" name="Google Shape;385;p35"/>
          <p:cNvPicPr preferRelativeResize="0"/>
          <p:nvPr/>
        </p:nvPicPr>
        <p:blipFill rotWithShape="1">
          <a:blip r:embed="rId18">
            <a:alphaModFix/>
          </a:blip>
          <a:srcRect/>
          <a:stretch/>
        </p:blipFill>
        <p:spPr>
          <a:xfrm>
            <a:off x="2192337" y="3184525"/>
            <a:ext cx="93662" cy="930275"/>
          </a:xfrm>
          <a:prstGeom prst="rect">
            <a:avLst/>
          </a:prstGeom>
          <a:noFill/>
          <a:ln>
            <a:noFill/>
          </a:ln>
        </p:spPr>
      </p:pic>
      <p:pic>
        <p:nvPicPr>
          <p:cNvPr id="386" name="Google Shape;386;p35"/>
          <p:cNvPicPr preferRelativeResize="0"/>
          <p:nvPr/>
        </p:nvPicPr>
        <p:blipFill rotWithShape="1">
          <a:blip r:embed="rId19">
            <a:alphaModFix/>
          </a:blip>
          <a:srcRect/>
          <a:stretch/>
        </p:blipFill>
        <p:spPr>
          <a:xfrm>
            <a:off x="4000500" y="4021137"/>
            <a:ext cx="1028700" cy="93662"/>
          </a:xfrm>
          <a:prstGeom prst="rect">
            <a:avLst/>
          </a:prstGeom>
          <a:noFill/>
          <a:ln>
            <a:noFill/>
          </a:ln>
        </p:spPr>
      </p:pic>
      <p:pic>
        <p:nvPicPr>
          <p:cNvPr id="387" name="Google Shape;387;p35"/>
          <p:cNvPicPr preferRelativeResize="0"/>
          <p:nvPr/>
        </p:nvPicPr>
        <p:blipFill rotWithShape="1">
          <a:blip r:embed="rId20">
            <a:alphaModFix/>
          </a:blip>
          <a:srcRect/>
          <a:stretch/>
        </p:blipFill>
        <p:spPr>
          <a:xfrm>
            <a:off x="6904037" y="1192212"/>
            <a:ext cx="1998662" cy="947737"/>
          </a:xfrm>
          <a:prstGeom prst="rect">
            <a:avLst/>
          </a:prstGeom>
          <a:noFill/>
          <a:ln>
            <a:noFill/>
          </a:ln>
        </p:spPr>
      </p:pic>
      <p:sp>
        <p:nvSpPr>
          <p:cNvPr id="2" name="TextBox 1"/>
          <p:cNvSpPr txBox="1"/>
          <p:nvPr/>
        </p:nvSpPr>
        <p:spPr>
          <a:xfrm>
            <a:off x="334962" y="3588589"/>
            <a:ext cx="1925527" cy="1384995"/>
          </a:xfrm>
          <a:prstGeom prst="rect">
            <a:avLst/>
          </a:prstGeom>
          <a:noFill/>
        </p:spPr>
        <p:txBody>
          <a:bodyPr wrap="none" rtlCol="0">
            <a:spAutoFit/>
          </a:bodyPr>
          <a:lstStyle/>
          <a:p>
            <a:r>
              <a:rPr lang="en-US" dirty="0" smtClean="0"/>
              <a:t>Outgoing label is set</a:t>
            </a:r>
          </a:p>
          <a:p>
            <a:r>
              <a:rPr lang="en-US" dirty="0" smtClean="0"/>
              <a:t>When ACK received</a:t>
            </a:r>
          </a:p>
          <a:p>
            <a:r>
              <a:rPr lang="en-US" dirty="0" smtClean="0"/>
              <a:t>By B </a:t>
            </a:r>
            <a:r>
              <a:rPr lang="en-US" dirty="0" err="1" smtClean="0"/>
              <a:t>ki</a:t>
            </a:r>
            <a:r>
              <a:rPr lang="en-US" dirty="0" smtClean="0"/>
              <a:t> connection </a:t>
            </a:r>
          </a:p>
          <a:p>
            <a:r>
              <a:rPr lang="en-US" dirty="0" smtClean="0"/>
              <a:t>Is set </a:t>
            </a:r>
          </a:p>
          <a:p>
            <a:r>
              <a:rPr lang="en-US" dirty="0" smtClean="0"/>
              <a:t>After set all start data </a:t>
            </a:r>
          </a:p>
          <a:p>
            <a:r>
              <a:rPr lang="en-US" dirty="0" smtClean="0"/>
              <a:t>sending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5"/>
                                        </p:tgtEl>
                                        <p:attrNameLst>
                                          <p:attrName>style.visibility</p:attrName>
                                        </p:attrNameLst>
                                      </p:cBhvr>
                                      <p:to>
                                        <p:strVal val="visible"/>
                                      </p:to>
                                    </p:set>
                                    <p:animEffect transition="in" filter="fade">
                                      <p:cBhvr>
                                        <p:cTn id="20" dur="2000"/>
                                        <p:tgtEl>
                                          <p:spTgt spid="38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1250"/>
                                        <p:tgtEl>
                                          <p:spTgt spid="38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0"/>
                                        </p:tgtEl>
                                        <p:attrNameLst>
                                          <p:attrName>style.visibility</p:attrName>
                                        </p:attrNameLst>
                                      </p:cBhvr>
                                      <p:to>
                                        <p:strVal val="visible"/>
                                      </p:to>
                                    </p:set>
                                    <p:animEffect transition="in" filter="fade">
                                      <p:cBhvr>
                                        <p:cTn id="38" dur="500"/>
                                        <p:tgtEl>
                                          <p:spTgt spid="38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7"/>
                                        </p:tgtEl>
                                        <p:attrNameLst>
                                          <p:attrName>style.visibility</p:attrName>
                                        </p:attrNameLst>
                                      </p:cBhvr>
                                      <p:to>
                                        <p:strVal val="visible"/>
                                      </p:to>
                                    </p:set>
                                    <p:animEffect transition="in" filter="fade">
                                      <p:cBhvr>
                                        <p:cTn id="43" dur="1822"/>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21</a:t>
            </a:fld>
            <a:endParaRPr/>
          </a:p>
        </p:txBody>
      </p:sp>
      <p:sp>
        <p:nvSpPr>
          <p:cNvPr id="394" name="Google Shape;394;p3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5" name="Google Shape;395;p36"/>
          <p:cNvSpPr txBox="1"/>
          <p:nvPr/>
        </p:nvSpPr>
        <p:spPr>
          <a:xfrm>
            <a:off x="228600" y="406400"/>
            <a:ext cx="826928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18-3   NETWORK-LAYER PERFORMANCE</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396" name="Google Shape;396;p3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97" name="Google Shape;397;p36"/>
          <p:cNvSpPr txBox="1"/>
          <p:nvPr/>
        </p:nvSpPr>
        <p:spPr>
          <a:xfrm>
            <a:off x="381000" y="1658937"/>
            <a:ext cx="80772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The upper-layer protocols that use the service of the network layer expect to receive an ideal service, but the network layer is not perfect. </a:t>
            </a:r>
            <a:r>
              <a:rPr lang="en-US" sz="3200" b="1" i="1" u="none" dirty="0">
                <a:solidFill>
                  <a:srgbClr val="00B0F0"/>
                </a:solidFill>
                <a:latin typeface="Times"/>
                <a:ea typeface="Times"/>
                <a:cs typeface="Times"/>
                <a:sym typeface="Times"/>
              </a:rPr>
              <a:t>The performance of a network can be measured in terms of delay, throughput, and packet loss. Congestion control is an issue that can improve the performance. </a:t>
            </a:r>
            <a:endParaRPr dirty="0">
              <a:solidFill>
                <a:srgbClr val="00B0F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22</a:t>
            </a:fld>
            <a:endParaRPr/>
          </a:p>
        </p:txBody>
      </p:sp>
      <p:sp>
        <p:nvSpPr>
          <p:cNvPr id="404" name="Google Shape;404;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5" name="Google Shape;405;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6" name="Google Shape;406;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7" name="Google Shape;407;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8" name="Google Shape;408;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9" name="Google Shape;409;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0" name="Google Shape;410;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1" name="Google Shape;411;p37"/>
          <p:cNvSpPr txBox="1"/>
          <p:nvPr/>
        </p:nvSpPr>
        <p:spPr>
          <a:xfrm>
            <a:off x="1106487" y="0"/>
            <a:ext cx="264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18.3.1  Delay</a:t>
            </a:r>
            <a:endParaRPr/>
          </a:p>
        </p:txBody>
      </p:sp>
      <p:sp>
        <p:nvSpPr>
          <p:cNvPr id="412" name="Google Shape;412;p37"/>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All of us expect instantaneous response from a network, but a packet, from its source to its destination, encounters delays. </a:t>
            </a:r>
            <a:r>
              <a:rPr lang="en-US" sz="2800" b="1" i="1" u="none" dirty="0">
                <a:solidFill>
                  <a:srgbClr val="00B0F0"/>
                </a:solidFill>
                <a:latin typeface="Times New Roman"/>
                <a:ea typeface="Times New Roman"/>
                <a:cs typeface="Times New Roman"/>
                <a:sym typeface="Times New Roman"/>
              </a:rPr>
              <a:t>The delays in a network can be divided into four types: transmission delay, propagation delay, processing delay, and queuing delay.</a:t>
            </a:r>
            <a:r>
              <a:rPr lang="en-US" sz="2800" b="1" i="1" u="none" dirty="0">
                <a:solidFill>
                  <a:schemeClr val="dk1"/>
                </a:solidFill>
                <a:latin typeface="Times New Roman"/>
                <a:ea typeface="Times New Roman"/>
                <a:cs typeface="Times New Roman"/>
                <a:sym typeface="Times New Roman"/>
              </a:rPr>
              <a:t> Let us first discuss each of these delay types and then show how to calculate a packet delay from the source to the destination..</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23</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3603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24</a:t>
            </a:fld>
            <a:endParaRPr/>
          </a:p>
        </p:txBody>
      </p:sp>
      <p:sp>
        <p:nvSpPr>
          <p:cNvPr id="419" name="Google Shape;419;p3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0" name="Google Shape;420;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1" name="Google Shape;421;p3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2" name="Google Shape;422;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3" name="Google Shape;423;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4" name="Google Shape;424;p3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5" name="Google Shape;425;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6" name="Google Shape;426;p38"/>
          <p:cNvSpPr txBox="1"/>
          <p:nvPr/>
        </p:nvSpPr>
        <p:spPr>
          <a:xfrm>
            <a:off x="1106487" y="0"/>
            <a:ext cx="3841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18.3.2  Throughput</a:t>
            </a:r>
            <a:endParaRPr/>
          </a:p>
        </p:txBody>
      </p:sp>
      <p:sp>
        <p:nvSpPr>
          <p:cNvPr id="427" name="Google Shape;427;p38"/>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Throughput at any point in a network is defined as the number of bits passing through the point in a second, which is actually the transmission rate of data at that point. In a path from source to destination, a packet may pass through several links (networks), each with a different transmission rate. How, then, can we determine the throughput of the whole path? To see the situation, assume that we have three links, each with a different transmission rate, as shown in Figure 18.10.</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25</a:t>
            </a:fld>
            <a:endParaRPr/>
          </a:p>
        </p:txBody>
      </p:sp>
      <p:sp>
        <p:nvSpPr>
          <p:cNvPr id="434" name="Google Shape;434;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18.10:  </a:t>
            </a:r>
            <a:r>
              <a:rPr lang="en-US" sz="2000" b="1" i="1" u="none">
                <a:solidFill>
                  <a:schemeClr val="dk1"/>
                </a:solidFill>
                <a:latin typeface="Times"/>
                <a:ea typeface="Times"/>
                <a:cs typeface="Times"/>
                <a:sym typeface="Times"/>
              </a:rPr>
              <a:t> Throughput in a path with three links in a series</a:t>
            </a:r>
            <a:endParaRPr/>
          </a:p>
        </p:txBody>
      </p:sp>
      <p:pic>
        <p:nvPicPr>
          <p:cNvPr id="435" name="Google Shape;435;p39"/>
          <p:cNvPicPr preferRelativeResize="0"/>
          <p:nvPr/>
        </p:nvPicPr>
        <p:blipFill rotWithShape="1">
          <a:blip r:embed="rId3">
            <a:alphaModFix/>
          </a:blip>
          <a:srcRect/>
          <a:stretch/>
        </p:blipFill>
        <p:spPr>
          <a:xfrm>
            <a:off x="365125" y="1930400"/>
            <a:ext cx="8626475" cy="1193800"/>
          </a:xfrm>
          <a:prstGeom prst="rect">
            <a:avLst/>
          </a:prstGeom>
          <a:noFill/>
          <a:ln>
            <a:noFill/>
          </a:ln>
        </p:spPr>
      </p:pic>
      <p:pic>
        <p:nvPicPr>
          <p:cNvPr id="436" name="Google Shape;436;p39"/>
          <p:cNvPicPr preferRelativeResize="0"/>
          <p:nvPr/>
        </p:nvPicPr>
        <p:blipFill rotWithShape="1">
          <a:blip r:embed="rId4">
            <a:alphaModFix/>
          </a:blip>
          <a:srcRect/>
          <a:stretch/>
        </p:blipFill>
        <p:spPr>
          <a:xfrm>
            <a:off x="233362" y="4200525"/>
            <a:ext cx="8834437" cy="981075"/>
          </a:xfrm>
          <a:prstGeom prst="rect">
            <a:avLst/>
          </a:prstGeom>
          <a:noFill/>
          <a:ln>
            <a:noFill/>
          </a:ln>
        </p:spPr>
      </p:pic>
      <p:pic>
        <p:nvPicPr>
          <p:cNvPr id="437" name="Google Shape;437;p39"/>
          <p:cNvPicPr preferRelativeResize="0"/>
          <p:nvPr/>
        </p:nvPicPr>
        <p:blipFill rotWithShape="1">
          <a:blip r:embed="rId5">
            <a:alphaModFix/>
          </a:blip>
          <a:srcRect/>
          <a:stretch/>
        </p:blipFill>
        <p:spPr>
          <a:xfrm>
            <a:off x="3511550" y="939800"/>
            <a:ext cx="1931987" cy="249237"/>
          </a:xfrm>
          <a:prstGeom prst="rect">
            <a:avLst/>
          </a:prstGeom>
          <a:noFill/>
          <a:ln>
            <a:noFill/>
          </a:ln>
        </p:spPr>
      </p:pic>
      <p:pic>
        <p:nvPicPr>
          <p:cNvPr id="438" name="Google Shape;438;p39"/>
          <p:cNvPicPr preferRelativeResize="0"/>
          <p:nvPr/>
        </p:nvPicPr>
        <p:blipFill rotWithShape="1">
          <a:blip r:embed="rId6">
            <a:alphaModFix/>
          </a:blip>
          <a:srcRect/>
          <a:stretch/>
        </p:blipFill>
        <p:spPr>
          <a:xfrm>
            <a:off x="3811587" y="3781425"/>
            <a:ext cx="1677987" cy="419100"/>
          </a:xfrm>
          <a:prstGeom prst="rect">
            <a:avLst/>
          </a:prstGeom>
          <a:noFill/>
          <a:ln>
            <a:noFill/>
          </a:ln>
        </p:spPr>
      </p:pic>
      <p:sp>
        <p:nvSpPr>
          <p:cNvPr id="2" name="TextBox 1"/>
          <p:cNvSpPr txBox="1"/>
          <p:nvPr/>
        </p:nvSpPr>
        <p:spPr>
          <a:xfrm>
            <a:off x="1639019" y="5745192"/>
            <a:ext cx="3517310" cy="523220"/>
          </a:xfrm>
          <a:prstGeom prst="rect">
            <a:avLst/>
          </a:prstGeom>
          <a:noFill/>
        </p:spPr>
        <p:txBody>
          <a:bodyPr wrap="none" rtlCol="0">
            <a:spAutoFit/>
          </a:bodyPr>
          <a:lstStyle/>
          <a:p>
            <a:r>
              <a:rPr lang="en-US" dirty="0" smtClean="0"/>
              <a:t>Throughput=min(TR</a:t>
            </a:r>
            <a:r>
              <a:rPr lang="en-US" baseline="-25000" dirty="0" smtClean="0"/>
              <a:t>1</a:t>
            </a:r>
            <a:r>
              <a:rPr lang="en-US" dirty="0" smtClean="0"/>
              <a:t>,TR</a:t>
            </a:r>
            <a:r>
              <a:rPr lang="en-US" baseline="-25000" dirty="0" smtClean="0"/>
              <a:t>2</a:t>
            </a:r>
            <a:r>
              <a:rPr lang="en-US" dirty="0" smtClean="0"/>
              <a:t>--------</a:t>
            </a:r>
            <a:r>
              <a:rPr lang="en-US" dirty="0" err="1" smtClean="0"/>
              <a:t>TR</a:t>
            </a:r>
            <a:r>
              <a:rPr lang="en-US" baseline="-25000" dirty="0" err="1" smtClean="0"/>
              <a:t>n</a:t>
            </a:r>
            <a:r>
              <a:rPr lang="en-US" dirty="0" smtClean="0"/>
              <a:t>)</a:t>
            </a:r>
          </a:p>
          <a:p>
            <a:r>
              <a:rPr lang="en-US" dirty="0"/>
              <a:t> </a:t>
            </a:r>
            <a:r>
              <a:rPr lang="en-US" dirty="0" smtClean="0"/>
              <a:t>                 =min(200,100,150)=100 KBPS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40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36"/>
                                        </p:tgtEl>
                                        <p:attrNameLst>
                                          <p:attrName>style.visibility</p:attrName>
                                        </p:attrNameLst>
                                      </p:cBhvr>
                                      <p:to>
                                        <p:strVal val="visible"/>
                                      </p:to>
                                    </p:set>
                                    <p:animEffect transition="in" filter="fade">
                                      <p:cBhvr>
                                        <p:cTn id="16" dur="4250"/>
                                        <p:tgtEl>
                                          <p:spTgt spid="4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38"/>
                                        </p:tgtEl>
                                        <p:attrNameLst>
                                          <p:attrName>style.visibility</p:attrName>
                                        </p:attrNameLst>
                                      </p:cBhvr>
                                      <p:to>
                                        <p:strVal val="visible"/>
                                      </p:to>
                                    </p:set>
                                    <p:animEffect transition="in" filter="fade">
                                      <p:cBhvr>
                                        <p:cTn id="21" dur="2000"/>
                                        <p:tgtEl>
                                          <p:spTgt spid="4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26</a:t>
            </a:fld>
            <a:endParaRPr/>
          </a:p>
        </p:txBody>
      </p:sp>
      <p:sp>
        <p:nvSpPr>
          <p:cNvPr id="445" name="Google Shape;445;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18.11:  </a:t>
            </a:r>
            <a:r>
              <a:rPr lang="en-US" sz="2000" b="1" i="1" u="none">
                <a:solidFill>
                  <a:schemeClr val="dk1"/>
                </a:solidFill>
                <a:latin typeface="Times"/>
                <a:ea typeface="Times"/>
                <a:cs typeface="Times"/>
                <a:sym typeface="Times"/>
              </a:rPr>
              <a:t>A path through the Internet backbone</a:t>
            </a:r>
            <a:endParaRPr/>
          </a:p>
        </p:txBody>
      </p:sp>
      <p:pic>
        <p:nvPicPr>
          <p:cNvPr id="446" name="Google Shape;446;p40"/>
          <p:cNvPicPr preferRelativeResize="0"/>
          <p:nvPr/>
        </p:nvPicPr>
        <p:blipFill rotWithShape="1">
          <a:blip r:embed="rId3">
            <a:alphaModFix/>
          </a:blip>
          <a:srcRect/>
          <a:stretch/>
        </p:blipFill>
        <p:spPr>
          <a:xfrm>
            <a:off x="533400" y="2514600"/>
            <a:ext cx="7964487" cy="1611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4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27</a:t>
            </a:fld>
            <a:endParaRPr/>
          </a:p>
        </p:txBody>
      </p:sp>
      <p:sp>
        <p:nvSpPr>
          <p:cNvPr id="453" name="Google Shape;453;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18.12:  </a:t>
            </a:r>
            <a:r>
              <a:rPr lang="en-US" sz="2000" b="1" i="1" u="none">
                <a:solidFill>
                  <a:schemeClr val="dk1"/>
                </a:solidFill>
                <a:latin typeface="Times"/>
                <a:ea typeface="Times"/>
                <a:cs typeface="Times"/>
                <a:sym typeface="Times"/>
              </a:rPr>
              <a:t> Effect of throughput in shared links</a:t>
            </a:r>
            <a:endParaRPr/>
          </a:p>
        </p:txBody>
      </p:sp>
      <p:pic>
        <p:nvPicPr>
          <p:cNvPr id="454" name="Google Shape;454;p41"/>
          <p:cNvPicPr preferRelativeResize="0"/>
          <p:nvPr/>
        </p:nvPicPr>
        <p:blipFill rotWithShape="1">
          <a:blip r:embed="rId3">
            <a:alphaModFix/>
          </a:blip>
          <a:srcRect/>
          <a:stretch/>
        </p:blipFill>
        <p:spPr>
          <a:xfrm>
            <a:off x="498475" y="1889125"/>
            <a:ext cx="8264525" cy="268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425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28</a:t>
            </a:fld>
            <a:endParaRPr/>
          </a:p>
        </p:txBody>
      </p:sp>
      <p:sp>
        <p:nvSpPr>
          <p:cNvPr id="461" name="Google Shape;461;p4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4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3" name="Google Shape;463;p4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4" name="Google Shape;464;p4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5" name="Google Shape;465;p4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6" name="Google Shape;466;p4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7" name="Google Shape;467;p4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8" name="Google Shape;468;p42"/>
          <p:cNvSpPr txBox="1"/>
          <p:nvPr/>
        </p:nvSpPr>
        <p:spPr>
          <a:xfrm>
            <a:off x="1106487" y="0"/>
            <a:ext cx="3803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18.3.3  Packet Loss</a:t>
            </a:r>
            <a:endParaRPr/>
          </a:p>
        </p:txBody>
      </p:sp>
      <p:sp>
        <p:nvSpPr>
          <p:cNvPr id="469" name="Google Shape;469;p42"/>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Another issue that severely affects the performance of communication is the number of packets lost during transmission. </a:t>
            </a:r>
            <a:r>
              <a:rPr lang="en-US" sz="2800" b="1" i="1" u="none" dirty="0">
                <a:solidFill>
                  <a:srgbClr val="00B0F0"/>
                </a:solidFill>
                <a:latin typeface="Times New Roman"/>
                <a:ea typeface="Times New Roman"/>
                <a:cs typeface="Times New Roman"/>
                <a:sym typeface="Times New Roman"/>
              </a:rPr>
              <a:t>When a router receives a packet while processing another packet, the received packet needs to be stored in the input buffer waiting for its turn. A router, however, has an input buffer with a limited size. A time may come when the buffer is full and the next packet needs to be dropped. The effect of packet loss on the Internet network layer is that the packet needs to be resent, which in turn may create overflow and cause more packet loss. </a:t>
            </a:r>
            <a:endParaRPr dirty="0">
              <a:solidFill>
                <a:srgbClr val="00B0F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29</a:t>
            </a:fld>
            <a:endParaRPr/>
          </a:p>
        </p:txBody>
      </p:sp>
      <p:sp>
        <p:nvSpPr>
          <p:cNvPr id="476" name="Google Shape;476;p4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7" name="Google Shape;477;p4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8" name="Google Shape;478;p4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9" name="Google Shape;479;p4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0" name="Google Shape;480;p4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1" name="Google Shape;481;p4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2" name="Google Shape;482;p4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3" name="Google Shape;483;p43"/>
          <p:cNvSpPr txBox="1"/>
          <p:nvPr/>
        </p:nvSpPr>
        <p:spPr>
          <a:xfrm>
            <a:off x="1106487" y="0"/>
            <a:ext cx="5251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18.3.4  Congestion Control</a:t>
            </a:r>
            <a:endParaRPr/>
          </a:p>
        </p:txBody>
      </p:sp>
      <p:sp>
        <p:nvSpPr>
          <p:cNvPr id="484" name="Google Shape;484;p43"/>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Congestion control is a mechanism for improving performance</a:t>
            </a:r>
            <a:r>
              <a:rPr lang="en-US" sz="2800" b="1" i="1" u="none" dirty="0">
                <a:solidFill>
                  <a:schemeClr val="dk1"/>
                </a:solidFill>
                <a:latin typeface="Times New Roman"/>
                <a:ea typeface="Times New Roman"/>
                <a:cs typeface="Times New Roman"/>
                <a:sym typeface="Times New Roman"/>
              </a:rPr>
              <a:t>. In Chapter 23, we will discuss congestion at the transport layer. Although congestion at the network layer is not explicitly addressed in the Internet model, the study of congestion at this layer may help us to better understand the cause of congestion at the transport layer and find possible remedies to be used at the network layer. </a:t>
            </a:r>
            <a:r>
              <a:rPr lang="en-US" sz="2800" b="1" i="1" u="none" dirty="0">
                <a:solidFill>
                  <a:srgbClr val="00B0F0"/>
                </a:solidFill>
                <a:latin typeface="Times New Roman"/>
                <a:ea typeface="Times New Roman"/>
                <a:cs typeface="Times New Roman"/>
                <a:sym typeface="Times New Roman"/>
              </a:rPr>
              <a:t>Congestion at the network layer is related to two issues, throughput and delay, </a:t>
            </a:r>
            <a:r>
              <a:rPr lang="en-US" sz="2800" b="1" i="1" u="none" dirty="0">
                <a:solidFill>
                  <a:schemeClr val="dk1"/>
                </a:solidFill>
                <a:latin typeface="Times New Roman"/>
                <a:ea typeface="Times New Roman"/>
                <a:cs typeface="Times New Roman"/>
                <a:sym typeface="Times New Roman"/>
              </a:rPr>
              <a:t>which we discussed in the previous section.</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18: Objective</a:t>
            </a:r>
            <a:endParaRPr/>
          </a:p>
        </p:txBody>
      </p:sp>
      <p:sp>
        <p:nvSpPr>
          <p:cNvPr id="117" name="Google Shape;117;p18"/>
          <p:cNvSpPr txBox="1"/>
          <p:nvPr/>
        </p:nvSpPr>
        <p:spPr>
          <a:xfrm>
            <a:off x="152400" y="990600"/>
            <a:ext cx="8516937" cy="2133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introduces the network layer by defining the services provided by this layer. It first discusses packetizing. It then describes forwarding and routing and compares the two. The section then briefly explains the other services such as flow, error, and congestion control.</a:t>
            </a:r>
            <a:endParaRPr/>
          </a:p>
        </p:txBody>
      </p:sp>
      <p:sp>
        <p:nvSpPr>
          <p:cNvPr id="118" name="Google Shape;118;p18"/>
          <p:cNvSpPr txBox="1"/>
          <p:nvPr/>
        </p:nvSpPr>
        <p:spPr>
          <a:xfrm>
            <a:off x="152400" y="3124200"/>
            <a:ext cx="8516937"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packet switching, which occurs at the network layer. The datagram approach and the virtual-circuit approach of packet switching are described in some detail in this section.</a:t>
            </a:r>
            <a:endParaRPr/>
          </a:p>
        </p:txBody>
      </p:sp>
      <p:sp>
        <p:nvSpPr>
          <p:cNvPr id="119" name="Google Shape;119;p18"/>
          <p:cNvSpPr txBox="1"/>
          <p:nvPr/>
        </p:nvSpPr>
        <p:spPr>
          <a:xfrm>
            <a:off x="152400" y="4648200"/>
            <a:ext cx="8516937" cy="190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network-layer performance. It describes different delays that occur in network-layer communication. It also mentions the issue of packet loss. Finally, it discusses the issue of congestion control at the network layer.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 calcmode="lin" valueType="num">
                                      <p:cBhvr additive="base">
                                        <p:cTn id="7" dur="1000"/>
                                        <p:tgtEl>
                                          <p:spTgt spid="117">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anim calcmode="lin" valueType="num">
                                      <p:cBhvr additive="base">
                                        <p:cTn id="13" dur="1000"/>
                                        <p:tgtEl>
                                          <p:spTgt spid="118">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1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19">
                                            <p:txEl>
                                              <p:pRg st="0" end="0"/>
                                            </p:txEl>
                                          </p:spTgt>
                                        </p:tgtEl>
                                        <p:attrNameLst>
                                          <p:attrName>style.visibility</p:attrName>
                                        </p:attrNameLst>
                                      </p:cBhvr>
                                      <p:to>
                                        <p:strVal val="visible"/>
                                      </p:to>
                                    </p:set>
                                    <p:anim calcmode="lin" valueType="num">
                                      <p:cBhvr additive="base">
                                        <p:cTn id="19" dur="10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30</a:t>
            </a:fld>
            <a:endParaRPr/>
          </a:p>
        </p:txBody>
      </p:sp>
      <p:sp>
        <p:nvSpPr>
          <p:cNvPr id="491" name="Google Shape;491;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18.13. </a:t>
            </a:r>
            <a:r>
              <a:rPr lang="en-US" sz="2000" b="1" i="1" u="none">
                <a:solidFill>
                  <a:schemeClr val="dk1"/>
                </a:solidFill>
                <a:latin typeface="Times"/>
                <a:ea typeface="Times"/>
                <a:cs typeface="Times"/>
                <a:sym typeface="Times"/>
              </a:rPr>
              <a:t>Packet delay and throughput as functions of load</a:t>
            </a:r>
            <a:endParaRPr/>
          </a:p>
        </p:txBody>
      </p:sp>
      <p:pic>
        <p:nvPicPr>
          <p:cNvPr id="492" name="Google Shape;492;p44"/>
          <p:cNvPicPr preferRelativeResize="0"/>
          <p:nvPr/>
        </p:nvPicPr>
        <p:blipFill rotWithShape="1">
          <a:blip r:embed="rId3">
            <a:alphaModFix/>
          </a:blip>
          <a:srcRect/>
          <a:stretch/>
        </p:blipFill>
        <p:spPr>
          <a:xfrm>
            <a:off x="304800" y="838200"/>
            <a:ext cx="4279900" cy="2876550"/>
          </a:xfrm>
          <a:prstGeom prst="rect">
            <a:avLst/>
          </a:prstGeom>
          <a:noFill/>
          <a:ln>
            <a:noFill/>
          </a:ln>
        </p:spPr>
      </p:pic>
      <p:pic>
        <p:nvPicPr>
          <p:cNvPr id="493" name="Google Shape;493;p44"/>
          <p:cNvPicPr preferRelativeResize="0"/>
          <p:nvPr/>
        </p:nvPicPr>
        <p:blipFill rotWithShape="1">
          <a:blip r:embed="rId4">
            <a:alphaModFix/>
          </a:blip>
          <a:srcRect/>
          <a:stretch/>
        </p:blipFill>
        <p:spPr>
          <a:xfrm>
            <a:off x="4038600" y="3752850"/>
            <a:ext cx="4783137" cy="287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31</a:t>
            </a:fld>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537" r="41327" b="22545"/>
          <a:stretch/>
        </p:blipFill>
        <p:spPr>
          <a:xfrm>
            <a:off x="2524836" y="0"/>
            <a:ext cx="4353636" cy="6810233"/>
          </a:xfrm>
          <a:prstGeom prst="rect">
            <a:avLst/>
          </a:prstGeom>
        </p:spPr>
      </p:pic>
    </p:spTree>
    <p:extLst>
      <p:ext uri="{BB962C8B-B14F-4D97-AF65-F5344CB8AC3E}">
        <p14:creationId xmlns:p14="http://schemas.microsoft.com/office/powerpoint/2010/main" val="13133329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32</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2471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33</a:t>
            </a:fld>
            <a:endParaRPr/>
          </a:p>
        </p:txBody>
      </p:sp>
      <p:sp>
        <p:nvSpPr>
          <p:cNvPr id="500" name="Google Shape;500;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18.14:  </a:t>
            </a:r>
            <a:r>
              <a:rPr lang="en-US" sz="2000" b="1" i="1" u="none">
                <a:solidFill>
                  <a:schemeClr val="dk1"/>
                </a:solidFill>
                <a:latin typeface="Times"/>
                <a:ea typeface="Times"/>
                <a:cs typeface="Times"/>
                <a:sym typeface="Times"/>
              </a:rPr>
              <a:t> Backpressure method for alleviating congestion</a:t>
            </a:r>
            <a:endParaRPr/>
          </a:p>
        </p:txBody>
      </p:sp>
      <p:pic>
        <p:nvPicPr>
          <p:cNvPr id="501" name="Google Shape;501;p45"/>
          <p:cNvPicPr preferRelativeResize="0"/>
          <p:nvPr/>
        </p:nvPicPr>
        <p:blipFill rotWithShape="1">
          <a:blip r:embed="rId3">
            <a:alphaModFix/>
          </a:blip>
          <a:srcRect/>
          <a:stretch/>
        </p:blipFill>
        <p:spPr>
          <a:xfrm>
            <a:off x="4191000" y="2286000"/>
            <a:ext cx="1103312" cy="400050"/>
          </a:xfrm>
          <a:prstGeom prst="rect">
            <a:avLst/>
          </a:prstGeom>
          <a:noFill/>
          <a:ln>
            <a:noFill/>
          </a:ln>
        </p:spPr>
      </p:pic>
      <p:pic>
        <p:nvPicPr>
          <p:cNvPr id="502" name="Google Shape;502;p45"/>
          <p:cNvPicPr preferRelativeResize="0"/>
          <p:nvPr/>
        </p:nvPicPr>
        <p:blipFill rotWithShape="1">
          <a:blip r:embed="rId3">
            <a:alphaModFix/>
          </a:blip>
          <a:srcRect/>
          <a:stretch/>
        </p:blipFill>
        <p:spPr>
          <a:xfrm>
            <a:off x="2514600" y="2286000"/>
            <a:ext cx="1103312" cy="400050"/>
          </a:xfrm>
          <a:prstGeom prst="rect">
            <a:avLst/>
          </a:prstGeom>
          <a:noFill/>
          <a:ln>
            <a:noFill/>
          </a:ln>
        </p:spPr>
      </p:pic>
      <p:pic>
        <p:nvPicPr>
          <p:cNvPr id="503" name="Google Shape;503;p45"/>
          <p:cNvPicPr preferRelativeResize="0"/>
          <p:nvPr/>
        </p:nvPicPr>
        <p:blipFill rotWithShape="1">
          <a:blip r:embed="rId3">
            <a:alphaModFix/>
          </a:blip>
          <a:srcRect/>
          <a:stretch/>
        </p:blipFill>
        <p:spPr>
          <a:xfrm>
            <a:off x="1066800" y="2286000"/>
            <a:ext cx="1103312" cy="400050"/>
          </a:xfrm>
          <a:prstGeom prst="rect">
            <a:avLst/>
          </a:prstGeom>
          <a:noFill/>
          <a:ln>
            <a:noFill/>
          </a:ln>
        </p:spPr>
      </p:pic>
      <p:pic>
        <p:nvPicPr>
          <p:cNvPr id="504" name="Google Shape;504;p45"/>
          <p:cNvPicPr preferRelativeResize="0"/>
          <p:nvPr/>
        </p:nvPicPr>
        <p:blipFill rotWithShape="1">
          <a:blip r:embed="rId4">
            <a:alphaModFix/>
          </a:blip>
          <a:srcRect/>
          <a:stretch/>
        </p:blipFill>
        <p:spPr>
          <a:xfrm>
            <a:off x="533400" y="2705100"/>
            <a:ext cx="8178800" cy="804862"/>
          </a:xfrm>
          <a:prstGeom prst="rect">
            <a:avLst/>
          </a:prstGeom>
          <a:noFill/>
          <a:ln>
            <a:noFill/>
          </a:ln>
        </p:spPr>
      </p:pic>
      <p:pic>
        <p:nvPicPr>
          <p:cNvPr id="505" name="Google Shape;505;p45"/>
          <p:cNvPicPr preferRelativeResize="0"/>
          <p:nvPr/>
        </p:nvPicPr>
        <p:blipFill rotWithShape="1">
          <a:blip r:embed="rId5">
            <a:alphaModFix/>
          </a:blip>
          <a:srcRect/>
          <a:stretch/>
        </p:blipFill>
        <p:spPr>
          <a:xfrm>
            <a:off x="4953000" y="3352800"/>
            <a:ext cx="1295400" cy="311150"/>
          </a:xfrm>
          <a:prstGeom prst="rect">
            <a:avLst/>
          </a:prstGeom>
          <a:noFill/>
          <a:ln>
            <a:noFill/>
          </a:ln>
        </p:spPr>
      </p:pic>
      <p:pic>
        <p:nvPicPr>
          <p:cNvPr id="506" name="Google Shape;506;p45"/>
          <p:cNvPicPr preferRelativeResize="0"/>
          <p:nvPr/>
        </p:nvPicPr>
        <p:blipFill rotWithShape="1">
          <a:blip r:embed="rId6">
            <a:alphaModFix/>
          </a:blip>
          <a:srcRect/>
          <a:stretch/>
        </p:blipFill>
        <p:spPr>
          <a:xfrm>
            <a:off x="882650" y="4032250"/>
            <a:ext cx="7499350" cy="311150"/>
          </a:xfrm>
          <a:prstGeom prst="rect">
            <a:avLst/>
          </a:prstGeom>
          <a:noFill/>
          <a:ln>
            <a:noFill/>
          </a:ln>
        </p:spPr>
      </p:pic>
      <p:sp>
        <p:nvSpPr>
          <p:cNvPr id="2" name="TextBox 1"/>
          <p:cNvSpPr txBox="1"/>
          <p:nvPr/>
        </p:nvSpPr>
        <p:spPr>
          <a:xfrm>
            <a:off x="5294312" y="1840240"/>
            <a:ext cx="3916457" cy="738664"/>
          </a:xfrm>
          <a:prstGeom prst="rect">
            <a:avLst/>
          </a:prstGeom>
          <a:noFill/>
        </p:spPr>
        <p:txBody>
          <a:bodyPr wrap="none" rtlCol="0">
            <a:spAutoFit/>
          </a:bodyPr>
          <a:lstStyle/>
          <a:p>
            <a:r>
              <a:rPr lang="en-US" dirty="0" smtClean="0"/>
              <a:t>When it is full it start discard packets and send </a:t>
            </a:r>
          </a:p>
          <a:p>
            <a:r>
              <a:rPr lang="en-US" dirty="0" smtClean="0"/>
              <a:t>signal to </a:t>
            </a:r>
          </a:p>
          <a:p>
            <a:r>
              <a:rPr lang="en-US" dirty="0" smtClean="0"/>
              <a:t>Previous node that don’t send data</a:t>
            </a:r>
            <a:endParaRPr lang="en-IN" dirty="0"/>
          </a:p>
        </p:txBody>
      </p:sp>
      <p:sp>
        <p:nvSpPr>
          <p:cNvPr id="3" name="TextBox 2"/>
          <p:cNvSpPr txBox="1"/>
          <p:nvPr/>
        </p:nvSpPr>
        <p:spPr>
          <a:xfrm>
            <a:off x="293298" y="3663950"/>
            <a:ext cx="2193229" cy="307777"/>
          </a:xfrm>
          <a:prstGeom prst="rect">
            <a:avLst/>
          </a:prstGeom>
          <a:noFill/>
        </p:spPr>
        <p:txBody>
          <a:bodyPr wrap="none" rtlCol="0">
            <a:spAutoFit/>
          </a:bodyPr>
          <a:lstStyle/>
          <a:p>
            <a:r>
              <a:rPr lang="en-US" dirty="0" smtClean="0"/>
              <a:t>Then it stop sending data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animEffect transition="in" filter="fade">
                                      <p:cBhvr>
                                        <p:cTn id="11" dur="1750"/>
                                        <p:tgtEl>
                                          <p:spTgt spid="50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fade">
                                      <p:cBhvr>
                                        <p:cTn id="16" dur="2000"/>
                                        <p:tgtEl>
                                          <p:spTgt spid="50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34</a:t>
            </a:fld>
            <a:endParaRPr/>
          </a:p>
        </p:txBody>
      </p:sp>
      <p:sp>
        <p:nvSpPr>
          <p:cNvPr id="513" name="Google Shape;513;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4.15:  </a:t>
            </a:r>
            <a:r>
              <a:rPr lang="en-US" sz="2000" b="1" i="1" u="none">
                <a:solidFill>
                  <a:schemeClr val="dk1"/>
                </a:solidFill>
                <a:latin typeface="Times"/>
                <a:ea typeface="Times"/>
                <a:cs typeface="Times"/>
                <a:sym typeface="Times"/>
              </a:rPr>
              <a:t>Choke packet</a:t>
            </a:r>
            <a:endParaRPr/>
          </a:p>
        </p:txBody>
      </p:sp>
      <p:pic>
        <p:nvPicPr>
          <p:cNvPr id="514" name="Google Shape;514;p46"/>
          <p:cNvPicPr preferRelativeResize="0"/>
          <p:nvPr/>
        </p:nvPicPr>
        <p:blipFill rotWithShape="1">
          <a:blip r:embed="rId3">
            <a:alphaModFix/>
          </a:blip>
          <a:srcRect/>
          <a:stretch/>
        </p:blipFill>
        <p:spPr>
          <a:xfrm>
            <a:off x="304800" y="2286000"/>
            <a:ext cx="8299450" cy="792162"/>
          </a:xfrm>
          <a:prstGeom prst="rect">
            <a:avLst/>
          </a:prstGeom>
          <a:noFill/>
          <a:ln>
            <a:noFill/>
          </a:ln>
        </p:spPr>
      </p:pic>
      <p:pic>
        <p:nvPicPr>
          <p:cNvPr id="515" name="Google Shape;515;p46"/>
          <p:cNvPicPr preferRelativeResize="0"/>
          <p:nvPr/>
        </p:nvPicPr>
        <p:blipFill rotWithShape="1">
          <a:blip r:embed="rId4">
            <a:alphaModFix/>
          </a:blip>
          <a:srcRect/>
          <a:stretch/>
        </p:blipFill>
        <p:spPr>
          <a:xfrm>
            <a:off x="611187" y="3557587"/>
            <a:ext cx="7618412" cy="328612"/>
          </a:xfrm>
          <a:prstGeom prst="rect">
            <a:avLst/>
          </a:prstGeom>
          <a:noFill/>
          <a:ln>
            <a:noFill/>
          </a:ln>
        </p:spPr>
      </p:pic>
      <p:pic>
        <p:nvPicPr>
          <p:cNvPr id="516" name="Google Shape;516;p46"/>
          <p:cNvPicPr preferRelativeResize="0"/>
          <p:nvPr/>
        </p:nvPicPr>
        <p:blipFill rotWithShape="1">
          <a:blip r:embed="rId5">
            <a:alphaModFix/>
          </a:blip>
          <a:srcRect/>
          <a:stretch/>
        </p:blipFill>
        <p:spPr>
          <a:xfrm>
            <a:off x="4724400" y="2889250"/>
            <a:ext cx="1295400" cy="311150"/>
          </a:xfrm>
          <a:prstGeom prst="rect">
            <a:avLst/>
          </a:prstGeom>
          <a:noFill/>
          <a:ln>
            <a:noFill/>
          </a:ln>
        </p:spPr>
      </p:pic>
      <p:pic>
        <p:nvPicPr>
          <p:cNvPr id="517" name="Google Shape;517;p46"/>
          <p:cNvPicPr preferRelativeResize="0"/>
          <p:nvPr/>
        </p:nvPicPr>
        <p:blipFill rotWithShape="1">
          <a:blip r:embed="rId6">
            <a:alphaModFix/>
          </a:blip>
          <a:srcRect/>
          <a:stretch/>
        </p:blipFill>
        <p:spPr>
          <a:xfrm>
            <a:off x="533400" y="1295400"/>
            <a:ext cx="4741862" cy="950912"/>
          </a:xfrm>
          <a:prstGeom prst="rect">
            <a:avLst/>
          </a:prstGeom>
          <a:noFill/>
          <a:ln>
            <a:noFill/>
          </a:ln>
        </p:spPr>
      </p:pic>
      <p:sp>
        <p:nvSpPr>
          <p:cNvPr id="2" name="TextBox 1"/>
          <p:cNvSpPr txBox="1"/>
          <p:nvPr/>
        </p:nvSpPr>
        <p:spPr>
          <a:xfrm>
            <a:off x="2536166" y="879894"/>
            <a:ext cx="4742004" cy="307777"/>
          </a:xfrm>
          <a:prstGeom prst="rect">
            <a:avLst/>
          </a:prstGeom>
          <a:noFill/>
        </p:spPr>
        <p:txBody>
          <a:bodyPr wrap="none" rtlCol="0">
            <a:spAutoFit/>
          </a:bodyPr>
          <a:lstStyle/>
          <a:p>
            <a:r>
              <a:rPr lang="en-US" dirty="0" smtClean="0"/>
              <a:t>ICMP Packet to send source I am choke </a:t>
            </a:r>
            <a:r>
              <a:rPr lang="en-US" dirty="0" smtClean="0"/>
              <a:t>don’t </a:t>
            </a:r>
            <a:r>
              <a:rPr lang="en-US" dirty="0" smtClean="0"/>
              <a:t>send data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5"/>
                                        </p:tgtEl>
                                        <p:attrNameLst>
                                          <p:attrName>style.visibility</p:attrName>
                                        </p:attrNameLst>
                                      </p:cBhvr>
                                      <p:to>
                                        <p:strVal val="visible"/>
                                      </p:to>
                                    </p:set>
                                    <p:animEffect transition="in" filter="fade">
                                      <p:cBhvr>
                                        <p:cTn id="11" dur="4000"/>
                                        <p:tgtEl>
                                          <p:spTgt spid="5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6"/>
                                        </p:tgtEl>
                                        <p:attrNameLst>
                                          <p:attrName>style.visibility</p:attrName>
                                        </p:attrNameLst>
                                      </p:cBhvr>
                                      <p:to>
                                        <p:strVal val="visible"/>
                                      </p:to>
                                    </p:set>
                                    <p:animEffect transition="in" filter="fade">
                                      <p:cBhvr>
                                        <p:cTn id="16" dur="2000"/>
                                        <p:tgtEl>
                                          <p:spTgt spid="5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7"/>
                                        </p:tgtEl>
                                        <p:attrNameLst>
                                          <p:attrName>style.visibility</p:attrName>
                                        </p:attrNameLst>
                                      </p:cBhvr>
                                      <p:to>
                                        <p:strVal val="visible"/>
                                      </p:to>
                                    </p:set>
                                    <p:animEffect transition="in" filter="fade">
                                      <p:cBhvr>
                                        <p:cTn id="21" dur="500"/>
                                        <p:tgtEl>
                                          <p:spTgt spid="5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35</a:t>
            </a:fl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848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36</a:t>
            </a:fld>
            <a:endParaRPr/>
          </a:p>
        </p:txBody>
      </p:sp>
      <p:sp>
        <p:nvSpPr>
          <p:cNvPr id="524" name="Google Shape;524;p47"/>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5" name="Google Shape;525;p47"/>
          <p:cNvSpPr txBox="1"/>
          <p:nvPr/>
        </p:nvSpPr>
        <p:spPr>
          <a:xfrm>
            <a:off x="228600" y="406400"/>
            <a:ext cx="454183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18-4  IPv4  ADDRESSES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526" name="Google Shape;526;p4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7" name="Google Shape;527;p47"/>
          <p:cNvSpPr txBox="1"/>
          <p:nvPr/>
        </p:nvSpPr>
        <p:spPr>
          <a:xfrm>
            <a:off x="520700" y="1646237"/>
            <a:ext cx="80772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The identifier used in the IP layer of the TCP/IP protocol suite to identify the connection of each device to the Internet is called the Internet address or IP address. An IPv4 address is a 32-bit address that uniquely and universally defines the connection of a host or a router to the Internet. </a:t>
            </a:r>
            <a:r>
              <a:rPr lang="en-US" sz="3200" b="1" i="1" u="none" dirty="0">
                <a:solidFill>
                  <a:schemeClr val="dk1"/>
                </a:solidFill>
                <a:latin typeface="Times"/>
                <a:ea typeface="Times"/>
                <a:cs typeface="Times"/>
                <a:sym typeface="Times"/>
              </a:rPr>
              <a:t>The IP address is the address of the connection, not the host or the router.</a:t>
            </a:r>
            <a:endParaR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37</a:t>
            </a:fld>
            <a:endParaRPr/>
          </a:p>
        </p:txBody>
      </p:sp>
      <p:sp>
        <p:nvSpPr>
          <p:cNvPr id="534" name="Google Shape;534;p4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5" name="Google Shape;535;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6" name="Google Shape;536;p4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7" name="Google Shape;537;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8" name="Google Shape;538;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9" name="Google Shape;539;p4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0" name="Google Shape;540;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1" name="Google Shape;541;p48"/>
          <p:cNvSpPr txBox="1"/>
          <p:nvPr/>
        </p:nvSpPr>
        <p:spPr>
          <a:xfrm>
            <a:off x="1106487" y="0"/>
            <a:ext cx="4286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18.4.1  Address Space</a:t>
            </a:r>
            <a:endParaRPr/>
          </a:p>
        </p:txBody>
      </p:sp>
      <p:sp>
        <p:nvSpPr>
          <p:cNvPr id="542" name="Google Shape;542;p48"/>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 protocol like IPv4 that defines addresses has an address space. An address space is the total number of addresses used by the protocol</a:t>
            </a:r>
            <a:r>
              <a:rPr lang="en-US" sz="2800" b="1" i="1" u="none" dirty="0">
                <a:solidFill>
                  <a:srgbClr val="00B0F0"/>
                </a:solidFill>
                <a:latin typeface="Times New Roman"/>
                <a:ea typeface="Times New Roman"/>
                <a:cs typeface="Times New Roman"/>
                <a:sym typeface="Times New Roman"/>
              </a:rPr>
              <a:t>. If a protocol uses b bits to define an address, the address space is 2b because each bit can have two different values (0 or 1). IPv4 uses 32-bit addresses, which means that the address space is 2</a:t>
            </a:r>
            <a:r>
              <a:rPr lang="en-US" sz="2800" b="1" i="1" u="none" baseline="30000" dirty="0">
                <a:solidFill>
                  <a:srgbClr val="00B0F0"/>
                </a:solidFill>
                <a:latin typeface="Times New Roman"/>
                <a:ea typeface="Times New Roman"/>
                <a:cs typeface="Times New Roman"/>
                <a:sym typeface="Times New Roman"/>
              </a:rPr>
              <a:t>32</a:t>
            </a:r>
            <a:r>
              <a:rPr lang="en-US" sz="2800" b="1" i="1" u="none" dirty="0">
                <a:solidFill>
                  <a:srgbClr val="00B0F0"/>
                </a:solidFill>
                <a:latin typeface="Times New Roman"/>
                <a:ea typeface="Times New Roman"/>
                <a:cs typeface="Times New Roman"/>
                <a:sym typeface="Times New Roman"/>
              </a:rPr>
              <a:t> </a:t>
            </a:r>
            <a:r>
              <a:rPr lang="en-US" sz="2800" b="1" i="1" u="none" dirty="0">
                <a:solidFill>
                  <a:schemeClr val="dk1"/>
                </a:solidFill>
                <a:latin typeface="Times New Roman"/>
                <a:ea typeface="Times New Roman"/>
                <a:cs typeface="Times New Roman"/>
                <a:sym typeface="Times New Roman"/>
              </a:rPr>
              <a:t>or 4,294,967,296 (more than four billion). If there were no restrictions, more than 4 billion devices could be connected to the Internet.</a:t>
            </a:r>
            <a:endParaR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38</a:t>
            </a:fld>
            <a:endParaRPr/>
          </a:p>
        </p:txBody>
      </p:sp>
      <p:sp>
        <p:nvSpPr>
          <p:cNvPr id="549" name="Google Shape;549;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18.16:  </a:t>
            </a:r>
            <a:r>
              <a:rPr lang="en-US" sz="2000" b="1" i="1" u="none">
                <a:solidFill>
                  <a:schemeClr val="dk1"/>
                </a:solidFill>
                <a:latin typeface="Times"/>
                <a:ea typeface="Times"/>
                <a:cs typeface="Times"/>
                <a:sym typeface="Times"/>
              </a:rPr>
              <a:t> Three different notations in IPv4 addressing</a:t>
            </a:r>
            <a:endParaRPr/>
          </a:p>
        </p:txBody>
      </p:sp>
      <p:pic>
        <p:nvPicPr>
          <p:cNvPr id="550" name="Google Shape;550;p49"/>
          <p:cNvPicPr preferRelativeResize="0"/>
          <p:nvPr/>
        </p:nvPicPr>
        <p:blipFill rotWithShape="1">
          <a:blip r:embed="rId3">
            <a:alphaModFix/>
          </a:blip>
          <a:srcRect/>
          <a:stretch/>
        </p:blipFill>
        <p:spPr>
          <a:xfrm>
            <a:off x="169862" y="1600200"/>
            <a:ext cx="8493125" cy="517525"/>
          </a:xfrm>
          <a:prstGeom prst="rect">
            <a:avLst/>
          </a:prstGeom>
          <a:noFill/>
          <a:ln>
            <a:noFill/>
          </a:ln>
        </p:spPr>
      </p:pic>
      <p:pic>
        <p:nvPicPr>
          <p:cNvPr id="551" name="Google Shape;551;p49"/>
          <p:cNvPicPr preferRelativeResize="0"/>
          <p:nvPr/>
        </p:nvPicPr>
        <p:blipFill rotWithShape="1">
          <a:blip r:embed="rId4">
            <a:alphaModFix/>
          </a:blip>
          <a:srcRect/>
          <a:stretch/>
        </p:blipFill>
        <p:spPr>
          <a:xfrm>
            <a:off x="835025" y="2847975"/>
            <a:ext cx="5489575" cy="701675"/>
          </a:xfrm>
          <a:prstGeom prst="rect">
            <a:avLst/>
          </a:prstGeom>
          <a:noFill/>
          <a:ln>
            <a:noFill/>
          </a:ln>
        </p:spPr>
      </p:pic>
      <p:pic>
        <p:nvPicPr>
          <p:cNvPr id="552" name="Google Shape;552;p49"/>
          <p:cNvPicPr preferRelativeResize="0"/>
          <p:nvPr/>
        </p:nvPicPr>
        <p:blipFill rotWithShape="1">
          <a:blip r:embed="rId5">
            <a:alphaModFix/>
          </a:blip>
          <a:srcRect/>
          <a:stretch/>
        </p:blipFill>
        <p:spPr>
          <a:xfrm>
            <a:off x="1063625" y="4510087"/>
            <a:ext cx="5718175" cy="750887"/>
          </a:xfrm>
          <a:prstGeom prst="rect">
            <a:avLst/>
          </a:prstGeom>
          <a:noFill/>
          <a:ln>
            <a:noFill/>
          </a:ln>
        </p:spPr>
      </p:pic>
      <p:cxnSp>
        <p:nvCxnSpPr>
          <p:cNvPr id="553" name="Google Shape;553;p49"/>
          <p:cNvCxnSpPr/>
          <p:nvPr/>
        </p:nvCxnSpPr>
        <p:spPr>
          <a:xfrm>
            <a:off x="1905000" y="2117725"/>
            <a:ext cx="1447800" cy="930275"/>
          </a:xfrm>
          <a:prstGeom prst="straightConnector1">
            <a:avLst/>
          </a:prstGeom>
          <a:noFill/>
          <a:ln w="28575" cap="flat" cmpd="sng">
            <a:solidFill>
              <a:srgbClr val="7030A0"/>
            </a:solidFill>
            <a:prstDash val="solid"/>
            <a:miter lim="800000"/>
            <a:headEnd type="stealth" w="med" len="med"/>
            <a:tailEnd type="stealth" w="med" len="med"/>
          </a:ln>
        </p:spPr>
      </p:cxnSp>
      <p:cxnSp>
        <p:nvCxnSpPr>
          <p:cNvPr id="554" name="Google Shape;554;p49"/>
          <p:cNvCxnSpPr/>
          <p:nvPr/>
        </p:nvCxnSpPr>
        <p:spPr>
          <a:xfrm>
            <a:off x="3922712" y="2117725"/>
            <a:ext cx="306387" cy="930275"/>
          </a:xfrm>
          <a:prstGeom prst="straightConnector1">
            <a:avLst/>
          </a:prstGeom>
          <a:noFill/>
          <a:ln w="28575" cap="flat" cmpd="sng">
            <a:solidFill>
              <a:srgbClr val="7030A0"/>
            </a:solidFill>
            <a:prstDash val="solid"/>
            <a:miter lim="800000"/>
            <a:headEnd type="stealth" w="med" len="med"/>
            <a:tailEnd type="stealth" w="med" len="med"/>
          </a:ln>
        </p:spPr>
      </p:cxnSp>
      <p:cxnSp>
        <p:nvCxnSpPr>
          <p:cNvPr id="555" name="Google Shape;555;p49"/>
          <p:cNvCxnSpPr/>
          <p:nvPr/>
        </p:nvCxnSpPr>
        <p:spPr>
          <a:xfrm flipH="1">
            <a:off x="5181600" y="2117725"/>
            <a:ext cx="762000" cy="930275"/>
          </a:xfrm>
          <a:prstGeom prst="straightConnector1">
            <a:avLst/>
          </a:prstGeom>
          <a:noFill/>
          <a:ln w="28575" cap="flat" cmpd="sng">
            <a:solidFill>
              <a:srgbClr val="7030A0"/>
            </a:solidFill>
            <a:prstDash val="solid"/>
            <a:miter lim="800000"/>
            <a:headEnd type="stealth" w="med" len="med"/>
            <a:tailEnd type="stealth" w="med" len="med"/>
          </a:ln>
        </p:spPr>
      </p:cxnSp>
      <p:cxnSp>
        <p:nvCxnSpPr>
          <p:cNvPr id="556" name="Google Shape;556;p49"/>
          <p:cNvCxnSpPr/>
          <p:nvPr/>
        </p:nvCxnSpPr>
        <p:spPr>
          <a:xfrm flipH="1">
            <a:off x="6019800" y="2117725"/>
            <a:ext cx="1752600" cy="930275"/>
          </a:xfrm>
          <a:prstGeom prst="straightConnector1">
            <a:avLst/>
          </a:prstGeom>
          <a:noFill/>
          <a:ln w="28575" cap="flat" cmpd="sng">
            <a:solidFill>
              <a:srgbClr val="7030A0"/>
            </a:solidFill>
            <a:prstDash val="solid"/>
            <a:miter lim="800000"/>
            <a:headEnd type="stealth" w="med" len="med"/>
            <a:tailEnd type="stealth" w="med" len="med"/>
          </a:ln>
        </p:spPr>
      </p:cxnSp>
      <p:sp>
        <p:nvSpPr>
          <p:cNvPr id="557" name="Google Shape;557;p49"/>
          <p:cNvSpPr/>
          <p:nvPr/>
        </p:nvSpPr>
        <p:spPr>
          <a:xfrm>
            <a:off x="4572000" y="3733800"/>
            <a:ext cx="304800" cy="609600"/>
          </a:xfrm>
          <a:prstGeom prst="upDownArrow">
            <a:avLst>
              <a:gd name="adj1" fmla="val 50000"/>
              <a:gd name="adj2" fmla="val 54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Effect transition="in" filter="fade">
                                      <p:cBhvr>
                                        <p:cTn id="7" dur="1000"/>
                                        <p:tgtEl>
                                          <p:spTgt spid="5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1"/>
                                        </p:tgtEl>
                                        <p:attrNameLst>
                                          <p:attrName>style.visibility</p:attrName>
                                        </p:attrNameLst>
                                      </p:cBhvr>
                                      <p:to>
                                        <p:strVal val="visible"/>
                                      </p:to>
                                    </p:set>
                                    <p:animEffect transition="in" filter="fade">
                                      <p:cBhvr>
                                        <p:cTn id="12" dur="1000"/>
                                        <p:tgtEl>
                                          <p:spTgt spid="5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2"/>
                                        </p:tgtEl>
                                        <p:attrNameLst>
                                          <p:attrName>style.visibility</p:attrName>
                                        </p:attrNameLst>
                                      </p:cBhvr>
                                      <p:to>
                                        <p:strVal val="visible"/>
                                      </p:to>
                                    </p:set>
                                    <p:animEffect transition="in" filter="fade">
                                      <p:cBhvr>
                                        <p:cTn id="17" dur="1000"/>
                                        <p:tgtEl>
                                          <p:spTgt spid="55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5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39</a:t>
            </a:fld>
            <a:endParaRPr/>
          </a:p>
        </p:txBody>
      </p:sp>
      <p:sp>
        <p:nvSpPr>
          <p:cNvPr id="564" name="Google Shape;564;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18.17: </a:t>
            </a:r>
            <a:r>
              <a:rPr lang="en-US" sz="2000" b="1" i="1" u="none">
                <a:solidFill>
                  <a:schemeClr val="dk1"/>
                </a:solidFill>
                <a:latin typeface="Times"/>
                <a:ea typeface="Times"/>
                <a:cs typeface="Times"/>
                <a:sym typeface="Times"/>
              </a:rPr>
              <a:t>Hierarchy in addressing</a:t>
            </a:r>
            <a:endParaRPr/>
          </a:p>
        </p:txBody>
      </p:sp>
      <p:pic>
        <p:nvPicPr>
          <p:cNvPr id="565" name="Google Shape;565;p50"/>
          <p:cNvPicPr preferRelativeResize="0"/>
          <p:nvPr/>
        </p:nvPicPr>
        <p:blipFill rotWithShape="1">
          <a:blip r:embed="rId3">
            <a:alphaModFix/>
          </a:blip>
          <a:srcRect/>
          <a:stretch/>
        </p:blipFill>
        <p:spPr>
          <a:xfrm>
            <a:off x="685800" y="1333500"/>
            <a:ext cx="7167562" cy="1943100"/>
          </a:xfrm>
          <a:prstGeom prst="rect">
            <a:avLst/>
          </a:prstGeom>
          <a:noFill/>
          <a:ln>
            <a:noFill/>
          </a:ln>
        </p:spPr>
      </p:pic>
      <p:pic>
        <p:nvPicPr>
          <p:cNvPr id="566" name="Google Shape;566;p50"/>
          <p:cNvPicPr preferRelativeResize="0"/>
          <p:nvPr/>
        </p:nvPicPr>
        <p:blipFill rotWithShape="1">
          <a:blip r:embed="rId4">
            <a:alphaModFix/>
          </a:blip>
          <a:srcRect/>
          <a:stretch/>
        </p:blipFill>
        <p:spPr>
          <a:xfrm>
            <a:off x="2025650" y="4210050"/>
            <a:ext cx="4486275" cy="1809750"/>
          </a:xfrm>
          <a:prstGeom prst="rect">
            <a:avLst/>
          </a:prstGeom>
          <a:noFill/>
          <a:ln>
            <a:noFill/>
          </a:ln>
        </p:spPr>
      </p:pic>
      <p:pic>
        <p:nvPicPr>
          <p:cNvPr id="567" name="Google Shape;567;p50"/>
          <p:cNvPicPr preferRelativeResize="0"/>
          <p:nvPr/>
        </p:nvPicPr>
        <p:blipFill rotWithShape="1">
          <a:blip r:embed="rId5">
            <a:alphaModFix/>
          </a:blip>
          <a:srcRect/>
          <a:stretch/>
        </p:blipFill>
        <p:spPr>
          <a:xfrm>
            <a:off x="798512" y="3384550"/>
            <a:ext cx="2249487" cy="730250"/>
          </a:xfrm>
          <a:prstGeom prst="rect">
            <a:avLst/>
          </a:prstGeom>
          <a:noFill/>
          <a:ln>
            <a:noFill/>
          </a:ln>
        </p:spPr>
      </p:pic>
      <p:grpSp>
        <p:nvGrpSpPr>
          <p:cNvPr id="568" name="Google Shape;568;p50"/>
          <p:cNvGrpSpPr/>
          <p:nvPr/>
        </p:nvGrpSpPr>
        <p:grpSpPr>
          <a:xfrm>
            <a:off x="5410200" y="3400425"/>
            <a:ext cx="2895600" cy="1019175"/>
            <a:chOff x="5410200" y="2984707"/>
            <a:chExt cx="2895600" cy="1019588"/>
          </a:xfrm>
        </p:grpSpPr>
        <p:pic>
          <p:nvPicPr>
            <p:cNvPr id="569" name="Google Shape;569;p50"/>
            <p:cNvPicPr preferRelativeResize="0"/>
            <p:nvPr/>
          </p:nvPicPr>
          <p:blipFill rotWithShape="1">
            <a:blip r:embed="rId6">
              <a:alphaModFix/>
            </a:blip>
            <a:srcRect/>
            <a:stretch/>
          </p:blipFill>
          <p:spPr>
            <a:xfrm>
              <a:off x="5410200" y="2984707"/>
              <a:ext cx="948038" cy="1019588"/>
            </a:xfrm>
            <a:prstGeom prst="rect">
              <a:avLst/>
            </a:prstGeom>
            <a:noFill/>
            <a:ln>
              <a:noFill/>
            </a:ln>
          </p:spPr>
        </p:pic>
        <p:pic>
          <p:nvPicPr>
            <p:cNvPr id="570" name="Google Shape;570;p50"/>
            <p:cNvPicPr preferRelativeResize="0"/>
            <p:nvPr/>
          </p:nvPicPr>
          <p:blipFill rotWithShape="1">
            <a:blip r:embed="rId7">
              <a:alphaModFix/>
            </a:blip>
            <a:srcRect/>
            <a:stretch/>
          </p:blipFill>
          <p:spPr>
            <a:xfrm>
              <a:off x="6202729" y="3182416"/>
              <a:ext cx="2103071" cy="61587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822"/>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6" name="Google Shape;126;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18: Objective (continued)</a:t>
            </a:r>
            <a:endParaRPr/>
          </a:p>
        </p:txBody>
      </p:sp>
      <p:sp>
        <p:nvSpPr>
          <p:cNvPr id="133" name="Google Shape;133;p19"/>
          <p:cNvSpPr txBox="1"/>
          <p:nvPr/>
        </p:nvSpPr>
        <p:spPr>
          <a:xfrm>
            <a:off x="152400" y="990600"/>
            <a:ext cx="8516937" cy="3733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discusses IPv4 addressing, probably the most important issue in the network layer. It first describes the address space. It then briefly discusses classful addressing, which belongs to the past but is useful in understanding classless addressing. The section then moves to classless addressing and explains several issues related to this topic. It then discusses DHCP, which can be used to dynamically assign addresses in an organization. Finally, the section discusses NAT, which can be used to relieve the shortage of addresses to some extent.</a:t>
            </a:r>
            <a:endParaRPr/>
          </a:p>
        </p:txBody>
      </p:sp>
      <p:sp>
        <p:nvSpPr>
          <p:cNvPr id="134" name="Google Shape;134;p19"/>
          <p:cNvSpPr txBox="1"/>
          <p:nvPr/>
        </p:nvSpPr>
        <p:spPr>
          <a:xfrm>
            <a:off x="152400" y="4953000"/>
            <a:ext cx="8516937"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fifth section discusses forwarding of network-layer packets. It first shows how forwarding can be done based on the destination address in a packet. It then discusses how forwarding can be done using a label.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1000"/>
                                        <p:tgtEl>
                                          <p:spTgt spid="133">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34">
                                            <p:txEl>
                                              <p:pRg st="0" end="0"/>
                                            </p:txEl>
                                          </p:spTgt>
                                        </p:tgtEl>
                                        <p:attrNameLst>
                                          <p:attrName>style.visibility</p:attrName>
                                        </p:attrNameLst>
                                      </p:cBhvr>
                                      <p:to>
                                        <p:strVal val="visible"/>
                                      </p:to>
                                    </p:set>
                                    <p:anim calcmode="lin" valueType="num">
                                      <p:cBhvr additive="base">
                                        <p:cTn id="13" dur="1000"/>
                                        <p:tgtEl>
                                          <p:spTgt spid="134">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3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40</a:t>
            </a:fld>
            <a:endParaRPr/>
          </a:p>
        </p:txBody>
      </p:sp>
      <p:sp>
        <p:nvSpPr>
          <p:cNvPr id="577" name="Google Shape;577;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8" name="Google Shape;578;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1" name="Google Shape;581;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2" name="Google Shape;582;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3" name="Google Shape;583;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4" name="Google Shape;584;p51"/>
          <p:cNvSpPr txBox="1"/>
          <p:nvPr/>
        </p:nvSpPr>
        <p:spPr>
          <a:xfrm>
            <a:off x="1106487" y="0"/>
            <a:ext cx="5327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18.4.2  Classful Addressing</a:t>
            </a:r>
            <a:endParaRPr/>
          </a:p>
        </p:txBody>
      </p:sp>
      <p:sp>
        <p:nvSpPr>
          <p:cNvPr id="585" name="Google Shape;585;p51"/>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When the Internet started, an IPv4 address was designed with a fixed-length prefix, but </a:t>
            </a:r>
            <a:r>
              <a:rPr lang="en-US" sz="2800" b="1" i="1" u="none" dirty="0">
                <a:solidFill>
                  <a:srgbClr val="00B0F0"/>
                </a:solidFill>
                <a:latin typeface="Times New Roman"/>
                <a:ea typeface="Times New Roman"/>
                <a:cs typeface="Times New Roman"/>
                <a:sym typeface="Times New Roman"/>
              </a:rPr>
              <a:t>to accommodate both small and large networks, three fixed-length prefixes were designed instead of one (n = 8, n = 16, and n = 24). The whole address space was divided into five classes (class A, B, C, D, and E), </a:t>
            </a:r>
            <a:r>
              <a:rPr lang="en-US" sz="2800" b="1" i="1" u="none" dirty="0">
                <a:solidFill>
                  <a:schemeClr val="dk1"/>
                </a:solidFill>
                <a:latin typeface="Times New Roman"/>
                <a:ea typeface="Times New Roman"/>
                <a:cs typeface="Times New Roman"/>
                <a:sym typeface="Times New Roman"/>
              </a:rPr>
              <a:t>as shown in Figure 18.18. This scheme is referred to as classful addressing. Although classful addressing belongs to the past, it helps us to understand classless addressing, discussed later.</a:t>
            </a:r>
            <a:endParaR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41</a:t>
            </a:fld>
            <a:endParaRPr/>
          </a:p>
        </p:txBody>
      </p:sp>
      <p:sp>
        <p:nvSpPr>
          <p:cNvPr id="592" name="Google Shape;592;p52"/>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18.18: </a:t>
            </a:r>
            <a:r>
              <a:rPr lang="en-US" sz="2000" b="1" i="1" u="none">
                <a:solidFill>
                  <a:schemeClr val="dk1"/>
                </a:solidFill>
                <a:latin typeface="Times"/>
                <a:ea typeface="Times"/>
                <a:cs typeface="Times"/>
                <a:sym typeface="Times"/>
              </a:rPr>
              <a:t>Occupation of the address space in classful addressing</a:t>
            </a:r>
            <a:endParaRPr/>
          </a:p>
        </p:txBody>
      </p:sp>
      <p:pic>
        <p:nvPicPr>
          <p:cNvPr id="593" name="Google Shape;593;p52"/>
          <p:cNvPicPr preferRelativeResize="0"/>
          <p:nvPr/>
        </p:nvPicPr>
        <p:blipFill rotWithShape="1">
          <a:blip r:embed="rId3">
            <a:alphaModFix/>
          </a:blip>
          <a:srcRect/>
          <a:stretch/>
        </p:blipFill>
        <p:spPr>
          <a:xfrm>
            <a:off x="249237" y="1046162"/>
            <a:ext cx="8437562" cy="1468437"/>
          </a:xfrm>
          <a:prstGeom prst="rect">
            <a:avLst/>
          </a:prstGeom>
          <a:noFill/>
          <a:ln>
            <a:noFill/>
          </a:ln>
        </p:spPr>
      </p:pic>
      <p:pic>
        <p:nvPicPr>
          <p:cNvPr id="594" name="Google Shape;594;p52"/>
          <p:cNvPicPr preferRelativeResize="0"/>
          <p:nvPr/>
        </p:nvPicPr>
        <p:blipFill rotWithShape="1">
          <a:blip r:embed="rId4">
            <a:alphaModFix/>
          </a:blip>
          <a:srcRect/>
          <a:stretch/>
        </p:blipFill>
        <p:spPr>
          <a:xfrm>
            <a:off x="84137" y="3352800"/>
            <a:ext cx="4930775" cy="2220912"/>
          </a:xfrm>
          <a:prstGeom prst="rect">
            <a:avLst/>
          </a:prstGeom>
          <a:noFill/>
          <a:ln>
            <a:noFill/>
          </a:ln>
        </p:spPr>
      </p:pic>
      <p:pic>
        <p:nvPicPr>
          <p:cNvPr id="595" name="Google Shape;595;p52"/>
          <p:cNvPicPr preferRelativeResize="0"/>
          <p:nvPr/>
        </p:nvPicPr>
        <p:blipFill rotWithShape="1">
          <a:blip r:embed="rId5">
            <a:alphaModFix/>
          </a:blip>
          <a:srcRect/>
          <a:stretch/>
        </p:blipFill>
        <p:spPr>
          <a:xfrm>
            <a:off x="5564187" y="3683000"/>
            <a:ext cx="3340100" cy="1890712"/>
          </a:xfrm>
          <a:prstGeom prst="rect">
            <a:avLst/>
          </a:prstGeom>
          <a:noFill/>
          <a:ln>
            <a:noFill/>
          </a:ln>
        </p:spPr>
      </p:pic>
      <p:sp>
        <p:nvSpPr>
          <p:cNvPr id="2" name="TextBox 1"/>
          <p:cNvSpPr txBox="1"/>
          <p:nvPr/>
        </p:nvSpPr>
        <p:spPr>
          <a:xfrm>
            <a:off x="5814204" y="2944911"/>
            <a:ext cx="3477234" cy="523220"/>
          </a:xfrm>
          <a:prstGeom prst="rect">
            <a:avLst/>
          </a:prstGeom>
          <a:noFill/>
        </p:spPr>
        <p:txBody>
          <a:bodyPr wrap="none" rtlCol="0">
            <a:spAutoFit/>
          </a:bodyPr>
          <a:lstStyle/>
          <a:p>
            <a:r>
              <a:rPr lang="en-US" dirty="0" smtClean="0"/>
              <a:t>All </a:t>
            </a:r>
            <a:r>
              <a:rPr lang="en-US" dirty="0" smtClean="0"/>
              <a:t>zero </a:t>
            </a:r>
            <a:r>
              <a:rPr lang="en-US" dirty="0" smtClean="0"/>
              <a:t>after prefix            </a:t>
            </a:r>
            <a:r>
              <a:rPr lang="en-US" dirty="0" smtClean="0"/>
              <a:t>All </a:t>
            </a:r>
            <a:r>
              <a:rPr lang="en-US" dirty="0" smtClean="0"/>
              <a:t>zero </a:t>
            </a:r>
            <a:r>
              <a:rPr lang="en-US" dirty="0" smtClean="0"/>
              <a:t>before</a:t>
            </a:r>
            <a:endParaRPr lang="en-US" dirty="0" smtClean="0"/>
          </a:p>
          <a:p>
            <a:r>
              <a:rPr lang="en-US" dirty="0"/>
              <a:t> </a:t>
            </a:r>
            <a:r>
              <a:rPr lang="en-US" dirty="0" smtClean="0"/>
              <a:t>                                        </a:t>
            </a:r>
            <a:r>
              <a:rPr lang="en-US" dirty="0" smtClean="0"/>
              <a:t> suffix</a:t>
            </a:r>
            <a:endParaRPr lang="en-IN" dirty="0"/>
          </a:p>
        </p:txBody>
      </p:sp>
      <p:cxnSp>
        <p:nvCxnSpPr>
          <p:cNvPr id="4" name="Straight Arrow Connector 3"/>
          <p:cNvCxnSpPr/>
          <p:nvPr/>
        </p:nvCxnSpPr>
        <p:spPr>
          <a:xfrm flipH="1" flipV="1">
            <a:off x="6837528" y="3206521"/>
            <a:ext cx="982639" cy="71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8447964" y="3220373"/>
            <a:ext cx="40943" cy="67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2860" y="6003985"/>
            <a:ext cx="1309974" cy="307777"/>
          </a:xfrm>
          <a:prstGeom prst="rect">
            <a:avLst/>
          </a:prstGeom>
          <a:noFill/>
        </p:spPr>
        <p:txBody>
          <a:bodyPr wrap="none" rtlCol="0">
            <a:spAutoFit/>
          </a:bodyPr>
          <a:lstStyle/>
          <a:p>
            <a:r>
              <a:rPr lang="en-US" dirty="0" smtClean="0"/>
              <a:t>Network  Host</a:t>
            </a:r>
            <a:endParaRPr lang="en-IN" dirty="0"/>
          </a:p>
        </p:txBody>
      </p:sp>
      <p:cxnSp>
        <p:nvCxnSpPr>
          <p:cNvPr id="9" name="Straight Connector 8"/>
          <p:cNvCxnSpPr/>
          <p:nvPr/>
        </p:nvCxnSpPr>
        <p:spPr>
          <a:xfrm>
            <a:off x="1460310" y="5964072"/>
            <a:ext cx="0" cy="43672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4"/>
                                        </p:tgtEl>
                                        <p:attrNameLst>
                                          <p:attrName>style.visibility</p:attrName>
                                        </p:attrNameLst>
                                      </p:cBhvr>
                                      <p:to>
                                        <p:strVal val="visible"/>
                                      </p:to>
                                    </p:set>
                                    <p:animEffect transition="in" filter="fade">
                                      <p:cBhvr>
                                        <p:cTn id="11" dur="2000"/>
                                        <p:tgtEl>
                                          <p:spTgt spid="59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595"/>
                                        </p:tgtEl>
                                        <p:attrNameLst>
                                          <p:attrName>style.visibility</p:attrName>
                                        </p:attrNameLst>
                                      </p:cBhvr>
                                      <p:to>
                                        <p:strVal val="visible"/>
                                      </p:to>
                                    </p:set>
                                    <p:anim calcmode="lin" valueType="num">
                                      <p:cBhvr additive="base">
                                        <p:cTn id="16" dur="500"/>
                                        <p:tgtEl>
                                          <p:spTgt spid="595"/>
                                        </p:tgtEl>
                                        <p:attrNameLst>
                                          <p:attrName>ppt_w</p:attrName>
                                        </p:attrNameLst>
                                      </p:cBhvr>
                                      <p:tavLst>
                                        <p:tav tm="0">
                                          <p:val>
                                            <p:strVal val="0"/>
                                          </p:val>
                                        </p:tav>
                                        <p:tav tm="100000">
                                          <p:val>
                                            <p:strVal val="#ppt_w"/>
                                          </p:val>
                                        </p:tav>
                                      </p:tavLst>
                                    </p:anim>
                                    <p:anim calcmode="lin" valueType="num">
                                      <p:cBhvr additive="base">
                                        <p:cTn id="17" dur="500"/>
                                        <p:tgtEl>
                                          <p:spTgt spid="595"/>
                                        </p:tgtEl>
                                        <p:attrNameLst>
                                          <p:attrName>ppt_h</p:attrName>
                                        </p:attrNameLst>
                                      </p:cBhvr>
                                      <p:tavLst>
                                        <p:tav tm="0">
                                          <p:val>
                                            <p:str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42</a:t>
            </a:fld>
            <a:endParaRPr/>
          </a:p>
        </p:txBody>
      </p:sp>
      <p:sp>
        <p:nvSpPr>
          <p:cNvPr id="602" name="Google Shape;602;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3" name="Google Shape;603;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4" name="Google Shape;604;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5" name="Google Shape;605;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6" name="Google Shape;606;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7" name="Google Shape;607;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8" name="Google Shape;608;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9" name="Google Shape;609;p53"/>
          <p:cNvSpPr txBox="1"/>
          <p:nvPr/>
        </p:nvSpPr>
        <p:spPr>
          <a:xfrm>
            <a:off x="1106487" y="0"/>
            <a:ext cx="5480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18.4.3  Classless Addressing</a:t>
            </a:r>
            <a:endParaRPr/>
          </a:p>
        </p:txBody>
      </p:sp>
      <p:sp>
        <p:nvSpPr>
          <p:cNvPr id="610" name="Google Shape;610;p53"/>
          <p:cNvSpPr txBox="1"/>
          <p:nvPr/>
        </p:nvSpPr>
        <p:spPr>
          <a:xfrm>
            <a:off x="381000" y="1293812"/>
            <a:ext cx="7924800" cy="52165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With the growth of the Internet, it was clear that a larger address space was needed as a long-term solution. The larger address space, however, requires that the length of IP addresses also be increased, which means the format of the IP packets needs to be changed.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classless addressing. </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43</a:t>
            </a:fld>
            <a:endParaRPr/>
          </a:p>
        </p:txBody>
      </p:sp>
      <p:sp>
        <p:nvSpPr>
          <p:cNvPr id="617" name="Google Shape;617;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18.19:  </a:t>
            </a:r>
            <a:r>
              <a:rPr lang="en-US" sz="2000" b="1" i="1" u="none">
                <a:solidFill>
                  <a:schemeClr val="dk1"/>
                </a:solidFill>
                <a:latin typeface="Times"/>
                <a:ea typeface="Times"/>
                <a:cs typeface="Times"/>
                <a:sym typeface="Times"/>
              </a:rPr>
              <a:t> Variable-length blocks in classless addressing</a:t>
            </a:r>
            <a:endParaRPr/>
          </a:p>
        </p:txBody>
      </p:sp>
      <p:pic>
        <p:nvPicPr>
          <p:cNvPr id="618" name="Google Shape;618;p54"/>
          <p:cNvPicPr preferRelativeResize="0"/>
          <p:nvPr/>
        </p:nvPicPr>
        <p:blipFill rotWithShape="1">
          <a:blip r:embed="rId3">
            <a:alphaModFix/>
          </a:blip>
          <a:srcRect/>
          <a:stretch/>
        </p:blipFill>
        <p:spPr>
          <a:xfrm>
            <a:off x="212725" y="2655887"/>
            <a:ext cx="8702675" cy="1001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10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44</a:t>
            </a:fld>
            <a:endParaRPr/>
          </a:p>
        </p:txBody>
      </p:sp>
      <p:sp>
        <p:nvSpPr>
          <p:cNvPr id="625" name="Google Shape;625;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18.20: </a:t>
            </a:r>
            <a:r>
              <a:rPr lang="en-US" sz="2000" b="1" i="1" u="none">
                <a:solidFill>
                  <a:schemeClr val="dk1"/>
                </a:solidFill>
                <a:latin typeface="Times"/>
                <a:ea typeface="Times"/>
                <a:cs typeface="Times"/>
                <a:sym typeface="Times"/>
              </a:rPr>
              <a:t>Slash notation (CIDR)</a:t>
            </a:r>
            <a:endParaRPr/>
          </a:p>
        </p:txBody>
      </p:sp>
      <p:pic>
        <p:nvPicPr>
          <p:cNvPr id="626" name="Google Shape;626;p55"/>
          <p:cNvPicPr preferRelativeResize="0"/>
          <p:nvPr/>
        </p:nvPicPr>
        <p:blipFill rotWithShape="1">
          <a:blip r:embed="rId3">
            <a:alphaModFix/>
          </a:blip>
          <a:srcRect/>
          <a:stretch/>
        </p:blipFill>
        <p:spPr>
          <a:xfrm>
            <a:off x="533400" y="1676400"/>
            <a:ext cx="7472362" cy="693737"/>
          </a:xfrm>
          <a:prstGeom prst="rect">
            <a:avLst/>
          </a:prstGeom>
          <a:noFill/>
          <a:ln>
            <a:noFill/>
          </a:ln>
        </p:spPr>
      </p:pic>
      <p:pic>
        <p:nvPicPr>
          <p:cNvPr id="627" name="Google Shape;627;p55"/>
          <p:cNvPicPr preferRelativeResize="0"/>
          <p:nvPr/>
        </p:nvPicPr>
        <p:blipFill rotWithShape="1">
          <a:blip r:embed="rId4">
            <a:alphaModFix/>
          </a:blip>
          <a:srcRect/>
          <a:stretch/>
        </p:blipFill>
        <p:spPr>
          <a:xfrm>
            <a:off x="6096000" y="2370137"/>
            <a:ext cx="1319212" cy="990600"/>
          </a:xfrm>
          <a:prstGeom prst="rect">
            <a:avLst/>
          </a:prstGeom>
          <a:noFill/>
          <a:ln>
            <a:noFill/>
          </a:ln>
        </p:spPr>
      </p:pic>
      <p:pic>
        <p:nvPicPr>
          <p:cNvPr id="628" name="Google Shape;628;p55"/>
          <p:cNvPicPr preferRelativeResize="0"/>
          <p:nvPr/>
        </p:nvPicPr>
        <p:blipFill rotWithShape="1">
          <a:blip r:embed="rId5">
            <a:alphaModFix/>
          </a:blip>
          <a:srcRect/>
          <a:stretch/>
        </p:blipFill>
        <p:spPr>
          <a:xfrm>
            <a:off x="3429000" y="3873500"/>
            <a:ext cx="2481262" cy="1654175"/>
          </a:xfrm>
          <a:prstGeom prst="rect">
            <a:avLst/>
          </a:prstGeom>
          <a:noFill/>
          <a:ln>
            <a:noFill/>
          </a:ln>
        </p:spPr>
      </p:pic>
      <p:sp>
        <p:nvSpPr>
          <p:cNvPr id="2" name="TextBox 1"/>
          <p:cNvSpPr txBox="1"/>
          <p:nvPr/>
        </p:nvSpPr>
        <p:spPr>
          <a:xfrm>
            <a:off x="6245525" y="3873500"/>
            <a:ext cx="2329484" cy="1754326"/>
          </a:xfrm>
          <a:prstGeom prst="rect">
            <a:avLst/>
          </a:prstGeom>
          <a:noFill/>
        </p:spPr>
        <p:txBody>
          <a:bodyPr wrap="none" rtlCol="0">
            <a:spAutoFit/>
          </a:bodyPr>
          <a:lstStyle/>
          <a:p>
            <a:r>
              <a:rPr lang="en-US" sz="1800" dirty="0" smtClean="0"/>
              <a:t>Network layer    host</a:t>
            </a:r>
          </a:p>
          <a:p>
            <a:r>
              <a:rPr lang="en-US" sz="1800" dirty="0" smtClean="0"/>
              <a:t>32-8=24             2</a:t>
            </a:r>
            <a:r>
              <a:rPr lang="en-US" sz="1800" baseline="30000" dirty="0" smtClean="0"/>
              <a:t>24</a:t>
            </a:r>
            <a:endParaRPr lang="en-US" sz="1800" dirty="0" smtClean="0"/>
          </a:p>
          <a:p>
            <a:r>
              <a:rPr lang="en-US" sz="1800" dirty="0" smtClean="0"/>
              <a:t>32-12=20  </a:t>
            </a:r>
            <a:r>
              <a:rPr lang="en-US" sz="1800" dirty="0"/>
              <a:t> </a:t>
            </a:r>
            <a:r>
              <a:rPr lang="en-US" sz="1800" dirty="0" smtClean="0"/>
              <a:t>        2</a:t>
            </a:r>
            <a:r>
              <a:rPr lang="en-US" sz="1800" baseline="30000" dirty="0" smtClean="0"/>
              <a:t>20</a:t>
            </a:r>
            <a:endParaRPr lang="en-US" sz="1800" dirty="0" smtClean="0"/>
          </a:p>
          <a:p>
            <a:r>
              <a:rPr lang="en-US" sz="1800" dirty="0" smtClean="0"/>
              <a:t>32-25=7	            2</a:t>
            </a:r>
            <a:r>
              <a:rPr lang="en-US" sz="1800" baseline="30000" dirty="0" smtClean="0"/>
              <a:t>7</a:t>
            </a:r>
          </a:p>
          <a:p>
            <a:r>
              <a:rPr lang="en-US" sz="3600" dirty="0" smtClean="0"/>
              <a:t>=2</a:t>
            </a:r>
            <a:r>
              <a:rPr lang="en-US" sz="3600" baseline="30000" dirty="0" smtClean="0"/>
              <a:t>32-n</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7"/>
                                        </p:tgtEl>
                                        <p:attrNameLst>
                                          <p:attrName>style.visibility</p:attrName>
                                        </p:attrNameLst>
                                      </p:cBhvr>
                                      <p:to>
                                        <p:strVal val="visible"/>
                                      </p:to>
                                    </p:set>
                                    <p:animEffect transition="in" filter="fade">
                                      <p:cBhvr>
                                        <p:cTn id="11" dur="1822"/>
                                        <p:tgtEl>
                                          <p:spTgt spid="6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8"/>
                                        </p:tgtEl>
                                        <p:attrNameLst>
                                          <p:attrName>style.visibility</p:attrName>
                                        </p:attrNameLst>
                                      </p:cBhvr>
                                      <p:to>
                                        <p:strVal val="visible"/>
                                      </p:to>
                                    </p:set>
                                    <p:animEffect transition="in" filter="fade">
                                      <p:cBhvr>
                                        <p:cTn id="16" dur="1000"/>
                                        <p:tgtEl>
                                          <p:spTgt spid="6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45</a:t>
            </a:fld>
            <a:endParaRPr/>
          </a:p>
        </p:txBody>
      </p:sp>
      <p:sp>
        <p:nvSpPr>
          <p:cNvPr id="635" name="Google Shape;635;p5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18.21:  </a:t>
            </a:r>
            <a:r>
              <a:rPr lang="en-US" sz="2000" b="1" i="1" u="none">
                <a:solidFill>
                  <a:schemeClr val="dk1"/>
                </a:solidFill>
                <a:latin typeface="Times"/>
                <a:ea typeface="Times"/>
                <a:cs typeface="Times"/>
                <a:sym typeface="Times"/>
              </a:rPr>
              <a:t>Information extraction in classless addressing</a:t>
            </a:r>
            <a:endParaRPr/>
          </a:p>
        </p:txBody>
      </p:sp>
      <p:pic>
        <p:nvPicPr>
          <p:cNvPr id="636" name="Google Shape;636;p56"/>
          <p:cNvPicPr preferRelativeResize="0"/>
          <p:nvPr/>
        </p:nvPicPr>
        <p:blipFill rotWithShape="1">
          <a:blip r:embed="rId3">
            <a:alphaModFix/>
          </a:blip>
          <a:srcRect/>
          <a:stretch/>
        </p:blipFill>
        <p:spPr>
          <a:xfrm>
            <a:off x="422275" y="838200"/>
            <a:ext cx="5619750" cy="1928812"/>
          </a:xfrm>
          <a:prstGeom prst="rect">
            <a:avLst/>
          </a:prstGeom>
          <a:noFill/>
          <a:ln>
            <a:noFill/>
          </a:ln>
        </p:spPr>
      </p:pic>
      <p:pic>
        <p:nvPicPr>
          <p:cNvPr id="637" name="Google Shape;637;p56"/>
          <p:cNvPicPr preferRelativeResize="0"/>
          <p:nvPr/>
        </p:nvPicPr>
        <p:blipFill rotWithShape="1">
          <a:blip r:embed="rId4">
            <a:alphaModFix/>
          </a:blip>
          <a:srcRect/>
          <a:stretch/>
        </p:blipFill>
        <p:spPr>
          <a:xfrm>
            <a:off x="468312" y="3327400"/>
            <a:ext cx="4670425" cy="711200"/>
          </a:xfrm>
          <a:prstGeom prst="rect">
            <a:avLst/>
          </a:prstGeom>
          <a:noFill/>
          <a:ln>
            <a:noFill/>
          </a:ln>
        </p:spPr>
      </p:pic>
      <p:pic>
        <p:nvPicPr>
          <p:cNvPr id="638" name="Google Shape;638;p56"/>
          <p:cNvPicPr preferRelativeResize="0"/>
          <p:nvPr/>
        </p:nvPicPr>
        <p:blipFill rotWithShape="1">
          <a:blip r:embed="rId5">
            <a:alphaModFix/>
          </a:blip>
          <a:srcRect/>
          <a:stretch/>
        </p:blipFill>
        <p:spPr>
          <a:xfrm>
            <a:off x="468312" y="5232400"/>
            <a:ext cx="4670425" cy="711200"/>
          </a:xfrm>
          <a:prstGeom prst="rect">
            <a:avLst/>
          </a:prstGeom>
          <a:noFill/>
          <a:ln>
            <a:noFill/>
          </a:ln>
        </p:spPr>
      </p:pic>
      <p:pic>
        <p:nvPicPr>
          <p:cNvPr id="639" name="Google Shape;639;p56"/>
          <p:cNvPicPr preferRelativeResize="0"/>
          <p:nvPr/>
        </p:nvPicPr>
        <p:blipFill rotWithShape="1">
          <a:blip r:embed="rId6">
            <a:alphaModFix/>
          </a:blip>
          <a:srcRect/>
          <a:stretch/>
        </p:blipFill>
        <p:spPr>
          <a:xfrm>
            <a:off x="2708275" y="4219575"/>
            <a:ext cx="133350" cy="657225"/>
          </a:xfrm>
          <a:prstGeom prst="rect">
            <a:avLst/>
          </a:prstGeom>
          <a:noFill/>
          <a:ln>
            <a:noFill/>
          </a:ln>
        </p:spPr>
      </p:pic>
      <p:pic>
        <p:nvPicPr>
          <p:cNvPr id="640" name="Google Shape;640;p56"/>
          <p:cNvPicPr preferRelativeResize="0"/>
          <p:nvPr/>
        </p:nvPicPr>
        <p:blipFill rotWithShape="1">
          <a:blip r:embed="rId7">
            <a:alphaModFix/>
          </a:blip>
          <a:srcRect/>
          <a:stretch/>
        </p:blipFill>
        <p:spPr>
          <a:xfrm>
            <a:off x="6443662" y="1600200"/>
            <a:ext cx="2438400" cy="635000"/>
          </a:xfrm>
          <a:prstGeom prst="rect">
            <a:avLst/>
          </a:prstGeom>
          <a:noFill/>
          <a:ln>
            <a:noFill/>
          </a:ln>
        </p:spPr>
      </p:pic>
      <p:sp>
        <p:nvSpPr>
          <p:cNvPr id="641" name="Google Shape;641;p56"/>
          <p:cNvSpPr/>
          <p:nvPr/>
        </p:nvSpPr>
        <p:spPr>
          <a:xfrm>
            <a:off x="5298831" y="4857452"/>
            <a:ext cx="2133600" cy="1048190"/>
          </a:xfrm>
          <a:prstGeom prst="leftArrowCallout">
            <a:avLst>
              <a:gd name="adj1" fmla="val 25000"/>
              <a:gd name="adj2" fmla="val 25000"/>
              <a:gd name="adj3" fmla="val 25000"/>
              <a:gd name="adj4" fmla="val 6497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Set all suffix bits</a:t>
            </a:r>
            <a:endParaRPr/>
          </a:p>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to 1s</a:t>
            </a:r>
            <a:endParaRPr/>
          </a:p>
        </p:txBody>
      </p:sp>
      <p:sp>
        <p:nvSpPr>
          <p:cNvPr id="642" name="Google Shape;642;p56"/>
          <p:cNvSpPr/>
          <p:nvPr/>
        </p:nvSpPr>
        <p:spPr>
          <a:xfrm>
            <a:off x="5334000" y="2965792"/>
            <a:ext cx="2133600" cy="1048190"/>
          </a:xfrm>
          <a:prstGeom prst="leftArrowCallout">
            <a:avLst>
              <a:gd name="adj1" fmla="val 25000"/>
              <a:gd name="adj2" fmla="val 25000"/>
              <a:gd name="adj3" fmla="val 25000"/>
              <a:gd name="adj4" fmla="val 6497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Set all suffix bits</a:t>
            </a:r>
            <a:endParaRPr/>
          </a:p>
          <a:p>
            <a:pPr marL="0" marR="0" lvl="0" indent="0" algn="l" rtl="0">
              <a:lnSpc>
                <a:spcPct val="100000"/>
              </a:lnSpc>
              <a:spcBef>
                <a:spcPts val="0"/>
              </a:spcBef>
              <a:spcAft>
                <a:spcPts val="0"/>
              </a:spcAft>
              <a:buClr>
                <a:srgbClr val="FF0000"/>
              </a:buClr>
              <a:buSzPts val="2000"/>
              <a:buFont typeface="Arial"/>
              <a:buNone/>
            </a:pPr>
            <a:r>
              <a:rPr lang="en-US" sz="2000" b="1" i="0" u="none" strike="noStrike" cap="none">
                <a:solidFill>
                  <a:srgbClr val="FF0000"/>
                </a:solidFill>
                <a:latin typeface="Arial"/>
                <a:ea typeface="Arial"/>
                <a:cs typeface="Arial"/>
                <a:sym typeface="Arial"/>
              </a:rPr>
              <a:t>to 0s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animEffect transition="in" filter="fade">
                                      <p:cBhvr>
                                        <p:cTn id="11" dur="1000"/>
                                        <p:tgtEl>
                                          <p:spTgt spid="63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fade">
                                      <p:cBhvr>
                                        <p:cTn id="20" dur="1000"/>
                                        <p:tgtEl>
                                          <p:spTgt spid="63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500"/>
                                        <p:tgtEl>
                                          <p:spTgt spid="6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7"/>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classless address is given as 167.199.170.82/27. We can find the above three pieces of information as follows. The number of addresses in the network is 2</a:t>
            </a:r>
            <a:r>
              <a:rPr lang="en-US" sz="2800" b="0" i="0" u="none" baseline="30000">
                <a:solidFill>
                  <a:schemeClr val="dk1"/>
                </a:solidFill>
                <a:latin typeface="Times New Roman"/>
                <a:ea typeface="Times New Roman"/>
                <a:cs typeface="Times New Roman"/>
                <a:sym typeface="Times New Roman"/>
              </a:rPr>
              <a:t>32− </a:t>
            </a:r>
            <a:r>
              <a:rPr lang="en-US" sz="2800" b="0" i="1" u="none" baseline="30000">
                <a:solidFill>
                  <a:schemeClr val="dk1"/>
                </a:solidFill>
                <a:latin typeface="Times New Roman"/>
                <a:ea typeface="Times New Roman"/>
                <a:cs typeface="Times New Roman"/>
                <a:sym typeface="Times New Roman"/>
              </a:rPr>
              <a:t>n</a:t>
            </a:r>
            <a:r>
              <a:rPr lang="en-US" sz="2800" b="0" i="0" u="none" baseline="30000">
                <a:solidFill>
                  <a:schemeClr val="dk1"/>
                </a:solidFill>
                <a:latin typeface="Times New Roman"/>
                <a:ea typeface="Times New Roman"/>
                <a:cs typeface="Times New Roman"/>
                <a:sym typeface="Times New Roman"/>
              </a:rPr>
              <a:t> </a:t>
            </a:r>
            <a:r>
              <a:rPr lang="en-US" sz="2800" b="0" i="0" u="none">
                <a:solidFill>
                  <a:schemeClr val="dk1"/>
                </a:solidFill>
                <a:latin typeface="Times New Roman"/>
                <a:ea typeface="Times New Roman"/>
                <a:cs typeface="Times New Roman"/>
                <a:sym typeface="Times New Roman"/>
              </a:rPr>
              <a:t>= 2</a:t>
            </a:r>
            <a:r>
              <a:rPr lang="en-US" sz="2800" b="0" i="0" u="none" baseline="30000">
                <a:solidFill>
                  <a:schemeClr val="dk1"/>
                </a:solidFill>
                <a:latin typeface="Times New Roman"/>
                <a:ea typeface="Times New Roman"/>
                <a:cs typeface="Times New Roman"/>
                <a:sym typeface="Times New Roman"/>
              </a:rPr>
              <a:t>5</a:t>
            </a:r>
            <a:r>
              <a:rPr lang="en-US" sz="2800" b="0" i="0" u="none">
                <a:solidFill>
                  <a:schemeClr val="dk1"/>
                </a:solidFill>
                <a:latin typeface="Times New Roman"/>
                <a:ea typeface="Times New Roman"/>
                <a:cs typeface="Times New Roman"/>
                <a:sym typeface="Times New Roman"/>
              </a:rPr>
              <a:t> = 32 addresses. The first address can be found by keeping the first 27 bits and changing the rest of the bits to 0s.</a:t>
            </a:r>
            <a:endParaRPr/>
          </a:p>
        </p:txBody>
      </p:sp>
      <p:grpSp>
        <p:nvGrpSpPr>
          <p:cNvPr id="649" name="Google Shape;649;p57"/>
          <p:cNvGrpSpPr/>
          <p:nvPr/>
        </p:nvGrpSpPr>
        <p:grpSpPr>
          <a:xfrm>
            <a:off x="0" y="0"/>
            <a:ext cx="9144000" cy="609600"/>
            <a:chOff x="0" y="2448"/>
            <a:chExt cx="5760" cy="384"/>
          </a:xfrm>
        </p:grpSpPr>
        <p:sp>
          <p:nvSpPr>
            <p:cNvPr id="650" name="Google Shape;650;p5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1" name="Google Shape;651;p5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18.1</a:t>
              </a:r>
              <a:endParaRPr/>
            </a:p>
          </p:txBody>
        </p:sp>
      </p:grpSp>
      <p:sp>
        <p:nvSpPr>
          <p:cNvPr id="652" name="Google Shape;652;p57"/>
          <p:cNvSpPr txBox="1"/>
          <p:nvPr/>
        </p:nvSpPr>
        <p:spPr>
          <a:xfrm>
            <a:off x="152400" y="3998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last address can be found by keeping the first 27 bits and changing the rest of the bits to 1s.</a:t>
            </a:r>
            <a:endParaRPr/>
          </a:p>
        </p:txBody>
      </p:sp>
      <p:grpSp>
        <p:nvGrpSpPr>
          <p:cNvPr id="653" name="Google Shape;653;p57"/>
          <p:cNvGrpSpPr/>
          <p:nvPr/>
        </p:nvGrpSpPr>
        <p:grpSpPr>
          <a:xfrm>
            <a:off x="228600" y="3048000"/>
            <a:ext cx="8504237" cy="838200"/>
            <a:chOff x="228600" y="3048000"/>
            <a:chExt cx="8503920" cy="838200"/>
          </a:xfrm>
        </p:grpSpPr>
        <p:pic>
          <p:nvPicPr>
            <p:cNvPr id="654" name="Google Shape;654;p57"/>
            <p:cNvPicPr preferRelativeResize="0"/>
            <p:nvPr/>
          </p:nvPicPr>
          <p:blipFill rotWithShape="1">
            <a:blip r:embed="rId3">
              <a:alphaModFix/>
            </a:blip>
            <a:srcRect/>
            <a:stretch/>
          </p:blipFill>
          <p:spPr>
            <a:xfrm>
              <a:off x="228600" y="3048000"/>
              <a:ext cx="8112390" cy="757629"/>
            </a:xfrm>
            <a:prstGeom prst="rect">
              <a:avLst/>
            </a:prstGeom>
            <a:noFill/>
            <a:ln>
              <a:noFill/>
            </a:ln>
          </p:spPr>
        </p:pic>
        <p:sp>
          <p:nvSpPr>
            <p:cNvPr id="655" name="Google Shape;655;p57"/>
            <p:cNvSpPr txBox="1"/>
            <p:nvPr/>
          </p:nvSpPr>
          <p:spPr>
            <a:xfrm>
              <a:off x="228600" y="3048000"/>
              <a:ext cx="8503920" cy="8382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56" name="Google Shape;656;p57"/>
          <p:cNvGrpSpPr/>
          <p:nvPr/>
        </p:nvGrpSpPr>
        <p:grpSpPr>
          <a:xfrm>
            <a:off x="228600" y="5181600"/>
            <a:ext cx="8504237" cy="838200"/>
            <a:chOff x="228600" y="4953000"/>
            <a:chExt cx="8503920" cy="838200"/>
          </a:xfrm>
        </p:grpSpPr>
        <p:pic>
          <p:nvPicPr>
            <p:cNvPr id="657" name="Google Shape;657;p57"/>
            <p:cNvPicPr preferRelativeResize="0"/>
            <p:nvPr/>
          </p:nvPicPr>
          <p:blipFill rotWithShape="1">
            <a:blip r:embed="rId4">
              <a:alphaModFix/>
            </a:blip>
            <a:srcRect/>
            <a:stretch/>
          </p:blipFill>
          <p:spPr>
            <a:xfrm>
              <a:off x="251473" y="5029200"/>
              <a:ext cx="8066643" cy="635739"/>
            </a:xfrm>
            <a:prstGeom prst="rect">
              <a:avLst/>
            </a:prstGeom>
            <a:noFill/>
            <a:ln>
              <a:noFill/>
            </a:ln>
          </p:spPr>
        </p:pic>
        <p:sp>
          <p:nvSpPr>
            <p:cNvPr id="658" name="Google Shape;658;p57"/>
            <p:cNvSpPr txBox="1"/>
            <p:nvPr/>
          </p:nvSpPr>
          <p:spPr>
            <a:xfrm>
              <a:off x="228600" y="4953000"/>
              <a:ext cx="8503920" cy="83820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59" name="Google Shape;659;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repeat Example 18.1 using the mask. The mask in dotted-decimal notation is 256.256.256.224 The AND, OR, and NOT operations can be applied to individual bytes using calculators and applets at the book website.</a:t>
            </a:r>
            <a:endParaRPr dirty="0"/>
          </a:p>
        </p:txBody>
      </p:sp>
      <p:grpSp>
        <p:nvGrpSpPr>
          <p:cNvPr id="666" name="Google Shape;666;p58"/>
          <p:cNvGrpSpPr/>
          <p:nvPr/>
        </p:nvGrpSpPr>
        <p:grpSpPr>
          <a:xfrm>
            <a:off x="0" y="0"/>
            <a:ext cx="9144000" cy="609600"/>
            <a:chOff x="0" y="2448"/>
            <a:chExt cx="5760" cy="384"/>
          </a:xfrm>
        </p:grpSpPr>
        <p:sp>
          <p:nvSpPr>
            <p:cNvPr id="667" name="Google Shape;667;p5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8" name="Google Shape;668;p5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18.2</a:t>
              </a:r>
              <a:endParaRPr/>
            </a:p>
          </p:txBody>
        </p:sp>
      </p:grpSp>
      <p:grpSp>
        <p:nvGrpSpPr>
          <p:cNvPr id="669" name="Google Shape;669;p58"/>
          <p:cNvGrpSpPr/>
          <p:nvPr/>
        </p:nvGrpSpPr>
        <p:grpSpPr>
          <a:xfrm>
            <a:off x="228600" y="2895600"/>
            <a:ext cx="8686800" cy="1131887"/>
            <a:chOff x="228600" y="2895599"/>
            <a:chExt cx="8686800" cy="1132584"/>
          </a:xfrm>
        </p:grpSpPr>
        <p:pic>
          <p:nvPicPr>
            <p:cNvPr id="670" name="Google Shape;670;p58"/>
            <p:cNvPicPr preferRelativeResize="0"/>
            <p:nvPr/>
          </p:nvPicPr>
          <p:blipFill rotWithShape="1">
            <a:blip r:embed="rId3">
              <a:alphaModFix/>
            </a:blip>
            <a:srcRect/>
            <a:stretch/>
          </p:blipFill>
          <p:spPr>
            <a:xfrm>
              <a:off x="228600" y="2895599"/>
              <a:ext cx="8686800" cy="1132584"/>
            </a:xfrm>
            <a:prstGeom prst="rect">
              <a:avLst/>
            </a:prstGeom>
            <a:noFill/>
            <a:ln>
              <a:noFill/>
            </a:ln>
          </p:spPr>
        </p:pic>
        <p:sp>
          <p:nvSpPr>
            <p:cNvPr id="671" name="Google Shape;671;p58"/>
            <p:cNvSpPr txBox="1"/>
            <p:nvPr/>
          </p:nvSpPr>
          <p:spPr>
            <a:xfrm>
              <a:off x="259080" y="2895600"/>
              <a:ext cx="8503920" cy="109728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72" name="Google Shape;672;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47</a:t>
            </a:fld>
            <a:endParaRPr/>
          </a:p>
        </p:txBody>
      </p:sp>
      <p:sp>
        <p:nvSpPr>
          <p:cNvPr id="2" name="TextBox 1"/>
          <p:cNvSpPr txBox="1"/>
          <p:nvPr/>
        </p:nvSpPr>
        <p:spPr>
          <a:xfrm>
            <a:off x="167640" y="4198481"/>
            <a:ext cx="8976360" cy="2031325"/>
          </a:xfrm>
          <a:prstGeom prst="rect">
            <a:avLst/>
          </a:prstGeom>
          <a:noFill/>
        </p:spPr>
        <p:txBody>
          <a:bodyPr wrap="square" rtlCol="0">
            <a:spAutoFit/>
          </a:bodyPr>
          <a:lstStyle/>
          <a:p>
            <a:r>
              <a:rPr lang="en-US" dirty="0" smtClean="0"/>
              <a:t>11111111.11111111.11111111.11100000	</a:t>
            </a:r>
            <a:r>
              <a:rPr lang="en-US" dirty="0"/>
              <a:t> </a:t>
            </a:r>
            <a:r>
              <a:rPr lang="en-US" dirty="0" smtClean="0"/>
              <a:t>         Address=10100111.11000111.10101010.01010010	</a:t>
            </a:r>
          </a:p>
          <a:p>
            <a:r>
              <a:rPr lang="en-US" dirty="0" smtClean="0"/>
              <a:t>00000000.00000000.00000000.00011111=Not          </a:t>
            </a:r>
            <a:r>
              <a:rPr lang="en-US" dirty="0" smtClean="0"/>
              <a:t>mask=     </a:t>
            </a:r>
            <a:r>
              <a:rPr lang="en-US" u="sng" dirty="0" smtClean="0"/>
              <a:t>11111111.11111111.11111111.11100000</a:t>
            </a:r>
          </a:p>
          <a:p>
            <a:r>
              <a:rPr lang="en-US" u="sng" dirty="0"/>
              <a:t> </a:t>
            </a:r>
            <a:r>
              <a:rPr lang="en-US" u="sng" dirty="0" smtClean="0"/>
              <a:t>                                                              +1</a:t>
            </a:r>
            <a:r>
              <a:rPr lang="en-US" dirty="0" smtClean="0"/>
              <a:t>                  first=        10100111.11000111.10101010.01000000</a:t>
            </a:r>
            <a:endParaRPr lang="en-US" u="sng" dirty="0" smtClean="0"/>
          </a:p>
          <a:p>
            <a:r>
              <a:rPr lang="en-US" dirty="0" smtClean="0"/>
              <a:t>00000000.00000000.00000000.00100000=32 </a:t>
            </a:r>
            <a:r>
              <a:rPr lang="en-US" dirty="0" err="1" smtClean="0"/>
              <a:t>addresss</a:t>
            </a:r>
            <a:endParaRPr lang="en-US" dirty="0" smtClean="0"/>
          </a:p>
          <a:p>
            <a:endParaRPr lang="en-US" dirty="0"/>
          </a:p>
          <a:p>
            <a:endParaRPr lang="en-US" dirty="0" smtClean="0"/>
          </a:p>
          <a:p>
            <a:r>
              <a:rPr lang="en-US" dirty="0" smtClean="0"/>
              <a:t>10100111.11000111.10101010.01010010=address</a:t>
            </a:r>
            <a:endParaRPr lang="en-US" dirty="0" smtClean="0"/>
          </a:p>
          <a:p>
            <a:r>
              <a:rPr lang="en-US" u="sng" dirty="0" smtClean="0"/>
              <a:t>00000000.00000000.00000000.00011111</a:t>
            </a:r>
            <a:r>
              <a:rPr lang="en-US" dirty="0" smtClean="0"/>
              <a:t>=Not </a:t>
            </a:r>
            <a:r>
              <a:rPr lang="en-US" dirty="0" smtClean="0"/>
              <a:t>mask</a:t>
            </a:r>
            <a:endParaRPr lang="en-US" u="sng" dirty="0" smtClean="0"/>
          </a:p>
          <a:p>
            <a:r>
              <a:rPr lang="en-US" dirty="0" smtClean="0"/>
              <a:t>10100111.11000111.10101010.010111111=last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9"/>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classless addressing, an address cannot per se define the block the address belongs to. For example, the address 230.8.24.56 can belong to many blocks. Some of them are shown below with the value of the prefix associated with that block.</a:t>
            </a:r>
            <a:endParaRPr/>
          </a:p>
        </p:txBody>
      </p:sp>
      <p:grpSp>
        <p:nvGrpSpPr>
          <p:cNvPr id="679" name="Google Shape;679;p59"/>
          <p:cNvGrpSpPr/>
          <p:nvPr/>
        </p:nvGrpSpPr>
        <p:grpSpPr>
          <a:xfrm>
            <a:off x="0" y="0"/>
            <a:ext cx="9144000" cy="609600"/>
            <a:chOff x="0" y="2448"/>
            <a:chExt cx="5760" cy="384"/>
          </a:xfrm>
        </p:grpSpPr>
        <p:sp>
          <p:nvSpPr>
            <p:cNvPr id="680" name="Google Shape;680;p5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1" name="Google Shape;681;p59"/>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18.3</a:t>
              </a:r>
              <a:endParaRPr/>
            </a:p>
          </p:txBody>
        </p:sp>
      </p:grpSp>
      <p:grpSp>
        <p:nvGrpSpPr>
          <p:cNvPr id="682" name="Google Shape;682;p59"/>
          <p:cNvGrpSpPr/>
          <p:nvPr/>
        </p:nvGrpSpPr>
        <p:grpSpPr>
          <a:xfrm>
            <a:off x="152400" y="3200400"/>
            <a:ext cx="8778875" cy="2193925"/>
            <a:chOff x="152400" y="3200399"/>
            <a:chExt cx="8778240" cy="2194561"/>
          </a:xfrm>
        </p:grpSpPr>
        <p:pic>
          <p:nvPicPr>
            <p:cNvPr id="683" name="Google Shape;683;p59"/>
            <p:cNvPicPr preferRelativeResize="0"/>
            <p:nvPr/>
          </p:nvPicPr>
          <p:blipFill rotWithShape="1">
            <a:blip r:embed="rId3">
              <a:alphaModFix/>
            </a:blip>
            <a:srcRect/>
            <a:stretch/>
          </p:blipFill>
          <p:spPr>
            <a:xfrm>
              <a:off x="228601" y="3200399"/>
              <a:ext cx="8686800" cy="2145058"/>
            </a:xfrm>
            <a:prstGeom prst="rect">
              <a:avLst/>
            </a:prstGeom>
            <a:noFill/>
            <a:ln>
              <a:noFill/>
            </a:ln>
          </p:spPr>
        </p:pic>
        <p:sp>
          <p:nvSpPr>
            <p:cNvPr id="684" name="Google Shape;684;p59"/>
            <p:cNvSpPr txBox="1"/>
            <p:nvPr/>
          </p:nvSpPr>
          <p:spPr>
            <a:xfrm>
              <a:off x="152400" y="3200400"/>
              <a:ext cx="8778240" cy="219456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85" name="Google Shape;685;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48</a:t>
            </a:fld>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49</a:t>
            </a:fld>
            <a:endParaRPr/>
          </a:p>
        </p:txBody>
      </p:sp>
      <p:sp>
        <p:nvSpPr>
          <p:cNvPr id="692" name="Google Shape;692;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18.22: </a:t>
            </a:r>
            <a:r>
              <a:rPr lang="en-US" sz="2000" b="1" i="1" u="none">
                <a:solidFill>
                  <a:schemeClr val="dk1"/>
                </a:solidFill>
                <a:latin typeface="Times"/>
                <a:ea typeface="Times"/>
                <a:cs typeface="Times"/>
                <a:sym typeface="Times"/>
              </a:rPr>
              <a:t>Network address</a:t>
            </a:r>
            <a:endParaRPr/>
          </a:p>
        </p:txBody>
      </p:sp>
      <p:pic>
        <p:nvPicPr>
          <p:cNvPr id="693" name="Google Shape;693;p60"/>
          <p:cNvPicPr preferRelativeResize="0"/>
          <p:nvPr/>
        </p:nvPicPr>
        <p:blipFill rotWithShape="1">
          <a:blip r:embed="rId3">
            <a:alphaModFix/>
          </a:blip>
          <a:srcRect/>
          <a:stretch/>
        </p:blipFill>
        <p:spPr>
          <a:xfrm>
            <a:off x="984250" y="914400"/>
            <a:ext cx="7102475" cy="2730500"/>
          </a:xfrm>
          <a:prstGeom prst="rect">
            <a:avLst/>
          </a:prstGeom>
          <a:noFill/>
          <a:ln>
            <a:noFill/>
          </a:ln>
        </p:spPr>
      </p:pic>
      <p:pic>
        <p:nvPicPr>
          <p:cNvPr id="694" name="Google Shape;694;p60"/>
          <p:cNvPicPr preferRelativeResize="0"/>
          <p:nvPr/>
        </p:nvPicPr>
        <p:blipFill rotWithShape="1">
          <a:blip r:embed="rId4">
            <a:alphaModFix/>
          </a:blip>
          <a:srcRect/>
          <a:stretch/>
        </p:blipFill>
        <p:spPr>
          <a:xfrm>
            <a:off x="523875" y="3644900"/>
            <a:ext cx="7934325" cy="21859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94"/>
                                        </p:tgtEl>
                                        <p:attrNameLst>
                                          <p:attrName>style.visibility</p:attrName>
                                        </p:attrNameLst>
                                      </p:cBhvr>
                                      <p:to>
                                        <p:strVal val="visible"/>
                                      </p:to>
                                    </p:set>
                                    <p:animEffect transition="in" filter="fade">
                                      <p:cBhvr>
                                        <p:cTn id="11" dur="20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a:t>
            </a:fld>
            <a:endParaRPr/>
          </a:p>
        </p:txBody>
      </p:sp>
      <p:sp>
        <p:nvSpPr>
          <p:cNvPr id="141" name="Google Shape;141;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2" name="Google Shape;142;p20"/>
          <p:cNvSpPr txBox="1"/>
          <p:nvPr/>
        </p:nvSpPr>
        <p:spPr>
          <a:xfrm>
            <a:off x="228600" y="406400"/>
            <a:ext cx="7112000"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18-1   NETWORK-LAYER SERVICES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143" name="Google Shape;143;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495300" y="1633537"/>
            <a:ext cx="8077200" cy="4965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Before discussing the network layer in the Internet today, let’s briefly discuss the network-layer services that, in general, are expected from a network-layer protocol. Figure 18.1 shows the communication between Alice and Bob at the network layer. This is the same scenario we used in Chapters 3 and 9 to show the communication at the physical and the data-link layers, respectively.</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1"/>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ISP has requested a block of 1000 addresses. Since 1000 is not a power of 2, 1024 addresses are granted. The prefix length is calculated as </a:t>
            </a:r>
            <a:r>
              <a:rPr lang="en-US" sz="2800" b="0" i="1" u="none">
                <a:solidFill>
                  <a:schemeClr val="dk1"/>
                </a:solidFill>
                <a:latin typeface="Times New Roman"/>
                <a:ea typeface="Times New Roman"/>
                <a:cs typeface="Times New Roman"/>
                <a:sym typeface="Times New Roman"/>
              </a:rPr>
              <a:t>n</a:t>
            </a:r>
            <a:r>
              <a:rPr lang="en-US" sz="2800" b="0" i="0" u="none">
                <a:solidFill>
                  <a:schemeClr val="dk1"/>
                </a:solidFill>
                <a:latin typeface="Times New Roman"/>
                <a:ea typeface="Times New Roman"/>
                <a:cs typeface="Times New Roman"/>
                <a:sym typeface="Times New Roman"/>
              </a:rPr>
              <a:t> = 32 − log</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1024 = 22. An available block, 18.14.12.0</a:t>
            </a:r>
            <a:r>
              <a:rPr lang="en-US" sz="2800" b="1" i="0" u="none">
                <a:solidFill>
                  <a:srgbClr val="FF0000"/>
                </a:solidFill>
                <a:latin typeface="Times New Roman"/>
                <a:ea typeface="Times New Roman"/>
                <a:cs typeface="Times New Roman"/>
                <a:sym typeface="Times New Roman"/>
              </a:rPr>
              <a:t>/22</a:t>
            </a:r>
            <a:r>
              <a:rPr lang="en-US" sz="2800" b="0" i="0" u="none">
                <a:solidFill>
                  <a:schemeClr val="dk1"/>
                </a:solidFill>
                <a:latin typeface="Times New Roman"/>
                <a:ea typeface="Times New Roman"/>
                <a:cs typeface="Times New Roman"/>
                <a:sym typeface="Times New Roman"/>
              </a:rPr>
              <a:t>, is granted to the ISP. It can be seen that the first address in decimal is 302,910,464, which is divisible by 1024.</a:t>
            </a:r>
            <a:endParaRPr/>
          </a:p>
        </p:txBody>
      </p:sp>
      <p:grpSp>
        <p:nvGrpSpPr>
          <p:cNvPr id="701" name="Google Shape;701;p61"/>
          <p:cNvGrpSpPr/>
          <p:nvPr/>
        </p:nvGrpSpPr>
        <p:grpSpPr>
          <a:xfrm>
            <a:off x="0" y="0"/>
            <a:ext cx="9144000" cy="609600"/>
            <a:chOff x="0" y="2448"/>
            <a:chExt cx="5760" cy="384"/>
          </a:xfrm>
        </p:grpSpPr>
        <p:sp>
          <p:nvSpPr>
            <p:cNvPr id="702" name="Google Shape;702;p6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03" name="Google Shape;703;p6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18.4</a:t>
              </a:r>
              <a:endParaRPr/>
            </a:p>
          </p:txBody>
        </p:sp>
      </p:grpSp>
      <p:sp>
        <p:nvSpPr>
          <p:cNvPr id="704" name="Google Shape;704;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50</a:t>
            </a:fld>
            <a:endParaRPr/>
          </a:p>
        </p:txBody>
      </p:sp>
      <p:sp>
        <p:nvSpPr>
          <p:cNvPr id="2" name="TextBox 1"/>
          <p:cNvSpPr txBox="1"/>
          <p:nvPr/>
        </p:nvSpPr>
        <p:spPr>
          <a:xfrm>
            <a:off x="759125" y="3899140"/>
            <a:ext cx="7194598" cy="707886"/>
          </a:xfrm>
          <a:prstGeom prst="rect">
            <a:avLst/>
          </a:prstGeom>
          <a:noFill/>
        </p:spPr>
        <p:txBody>
          <a:bodyPr wrap="none" rtlCol="0">
            <a:spAutoFit/>
          </a:bodyPr>
          <a:lstStyle/>
          <a:p>
            <a:r>
              <a:rPr lang="en-US" sz="2000" dirty="0" smtClean="0">
                <a:solidFill>
                  <a:srgbClr val="00B0F0"/>
                </a:solidFill>
              </a:rPr>
              <a:t>First address=(prefix in decimal)*2</a:t>
            </a:r>
            <a:r>
              <a:rPr lang="en-US" sz="2000" baseline="30000" dirty="0" smtClean="0">
                <a:solidFill>
                  <a:srgbClr val="00B0F0"/>
                </a:solidFill>
              </a:rPr>
              <a:t>32-n</a:t>
            </a:r>
            <a:r>
              <a:rPr lang="en-US" sz="2000" dirty="0" smtClean="0">
                <a:solidFill>
                  <a:srgbClr val="00B0F0"/>
                </a:solidFill>
              </a:rPr>
              <a:t>=(prefix in decimal)*N</a:t>
            </a:r>
          </a:p>
          <a:p>
            <a:r>
              <a:rPr lang="en-US" sz="2000" dirty="0" err="1" smtClean="0">
                <a:solidFill>
                  <a:srgbClr val="00B0F0"/>
                </a:solidFill>
              </a:rPr>
              <a:t>Perfix</a:t>
            </a:r>
            <a:r>
              <a:rPr lang="en-US" sz="2000" dirty="0" smtClean="0">
                <a:solidFill>
                  <a:srgbClr val="00B0F0"/>
                </a:solidFill>
              </a:rPr>
              <a:t> length of each subnetwork=32-log</a:t>
            </a:r>
            <a:r>
              <a:rPr lang="en-US" sz="2000" baseline="-25000" dirty="0" smtClean="0">
                <a:solidFill>
                  <a:srgbClr val="00B0F0"/>
                </a:solidFill>
              </a:rPr>
              <a:t>2</a:t>
            </a:r>
            <a:r>
              <a:rPr lang="en-US" sz="2000" dirty="0" smtClean="0">
                <a:solidFill>
                  <a:srgbClr val="00B0F0"/>
                </a:solidFill>
              </a:rPr>
              <a:t>(Block of addresses)</a:t>
            </a:r>
            <a:endParaRPr lang="en-IN" sz="2000" dirty="0">
              <a:solidFill>
                <a:srgbClr val="00B0F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2"/>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organization is granted a block of addresses with the beginning address 14.24.74.0</a:t>
            </a:r>
            <a:r>
              <a:rPr lang="en-US" sz="2800" b="1" i="0" u="none">
                <a:solidFill>
                  <a:srgbClr val="FF0000"/>
                </a:solidFill>
                <a:latin typeface="Times New Roman"/>
                <a:ea typeface="Times New Roman"/>
                <a:cs typeface="Times New Roman"/>
                <a:sym typeface="Times New Roman"/>
              </a:rPr>
              <a:t>/24</a:t>
            </a:r>
            <a:r>
              <a:rPr lang="en-US" sz="2800" b="0" i="0" u="none">
                <a:solidFill>
                  <a:schemeClr val="dk1"/>
                </a:solidFill>
                <a:latin typeface="Times New Roman"/>
                <a:ea typeface="Times New Roman"/>
                <a:cs typeface="Times New Roman"/>
                <a:sym typeface="Times New Roman"/>
              </a:rPr>
              <a:t>. The organization needs to have 3 subblocks of addresses to use in its three subnets: one subblock of 10 addresses, one subblock of 60 addresses, and one subblock of 120 addresses. Design the subblocks.</a:t>
            </a:r>
            <a:endParaRPr/>
          </a:p>
        </p:txBody>
      </p:sp>
      <p:grpSp>
        <p:nvGrpSpPr>
          <p:cNvPr id="711" name="Google Shape;711;p62"/>
          <p:cNvGrpSpPr/>
          <p:nvPr/>
        </p:nvGrpSpPr>
        <p:grpSpPr>
          <a:xfrm>
            <a:off x="0" y="0"/>
            <a:ext cx="9144000" cy="609600"/>
            <a:chOff x="0" y="2448"/>
            <a:chExt cx="5760" cy="384"/>
          </a:xfrm>
        </p:grpSpPr>
        <p:sp>
          <p:nvSpPr>
            <p:cNvPr id="712" name="Google Shape;712;p6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3" name="Google Shape;713;p6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18.5</a:t>
              </a:r>
              <a:endParaRPr/>
            </a:p>
          </p:txBody>
        </p:sp>
      </p:grpSp>
      <p:sp>
        <p:nvSpPr>
          <p:cNvPr id="714" name="Google Shape;714;p62"/>
          <p:cNvSpPr txBox="1"/>
          <p:nvPr/>
        </p:nvSpPr>
        <p:spPr>
          <a:xfrm>
            <a:off x="76200" y="33528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There are 2</a:t>
            </a:r>
            <a:r>
              <a:rPr lang="en-US" sz="2800" b="0" i="0" u="none" baseline="30000">
                <a:solidFill>
                  <a:schemeClr val="dk1"/>
                </a:solidFill>
                <a:latin typeface="Times New Roman"/>
                <a:ea typeface="Times New Roman"/>
                <a:cs typeface="Times New Roman"/>
                <a:sym typeface="Times New Roman"/>
              </a:rPr>
              <a:t>32– 24 </a:t>
            </a:r>
            <a:r>
              <a:rPr lang="en-US" sz="2800" b="0" i="0" u="none">
                <a:solidFill>
                  <a:schemeClr val="dk1"/>
                </a:solidFill>
                <a:latin typeface="Times New Roman"/>
                <a:ea typeface="Times New Roman"/>
                <a:cs typeface="Times New Roman"/>
                <a:sym typeface="Times New Roman"/>
              </a:rPr>
              <a:t>= 256 addresses in this block. The first address is 14.24.74.0</a:t>
            </a:r>
            <a:r>
              <a:rPr lang="en-US" sz="2800" b="1" i="0" u="none">
                <a:solidFill>
                  <a:srgbClr val="FF0000"/>
                </a:solidFill>
                <a:latin typeface="Times New Roman"/>
                <a:ea typeface="Times New Roman"/>
                <a:cs typeface="Times New Roman"/>
                <a:sym typeface="Times New Roman"/>
              </a:rPr>
              <a:t>/24</a:t>
            </a:r>
            <a:r>
              <a:rPr lang="en-US" sz="2800" b="0" i="0" u="none">
                <a:solidFill>
                  <a:schemeClr val="dk1"/>
                </a:solidFill>
                <a:latin typeface="Times New Roman"/>
                <a:ea typeface="Times New Roman"/>
                <a:cs typeface="Times New Roman"/>
                <a:sym typeface="Times New Roman"/>
              </a:rPr>
              <a:t>; the last address is 14.24.74.255</a:t>
            </a:r>
            <a:r>
              <a:rPr lang="en-US" sz="2800" b="1" i="0" u="none">
                <a:solidFill>
                  <a:srgbClr val="FF0000"/>
                </a:solidFill>
                <a:latin typeface="Times New Roman"/>
                <a:ea typeface="Times New Roman"/>
                <a:cs typeface="Times New Roman"/>
                <a:sym typeface="Times New Roman"/>
              </a:rPr>
              <a:t>/24</a:t>
            </a:r>
            <a:r>
              <a:rPr lang="en-US" sz="2800" b="0" i="0" u="none">
                <a:solidFill>
                  <a:schemeClr val="dk1"/>
                </a:solidFill>
                <a:latin typeface="Times New Roman"/>
                <a:ea typeface="Times New Roman"/>
                <a:cs typeface="Times New Roman"/>
                <a:sym typeface="Times New Roman"/>
              </a:rPr>
              <a:t>. To satisfy the third requirement, we assign addresses to subblocks, starting with the largest and ending with the smallest one.</a:t>
            </a:r>
            <a:endParaRPr/>
          </a:p>
        </p:txBody>
      </p:sp>
      <p:sp>
        <p:nvSpPr>
          <p:cNvPr id="715" name="Google Shape;715;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3"/>
          <p:cNvSpPr txBox="1"/>
          <p:nvPr/>
        </p:nvSpPr>
        <p:spPr>
          <a:xfrm>
            <a:off x="76200" y="696912"/>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0" i="0" u="none">
                <a:solidFill>
                  <a:srgbClr val="FF0000"/>
                </a:solidFill>
                <a:latin typeface="Times New Roman"/>
                <a:ea typeface="Times New Roman"/>
                <a:cs typeface="Times New Roman"/>
                <a:sym typeface="Times New Roman"/>
              </a:rPr>
              <a:t>a. </a:t>
            </a:r>
            <a:r>
              <a:rPr lang="en-US" sz="2800" b="0" i="0" u="none">
                <a:solidFill>
                  <a:schemeClr val="dk1"/>
                </a:solidFill>
                <a:latin typeface="Times New Roman"/>
                <a:ea typeface="Times New Roman"/>
                <a:cs typeface="Times New Roman"/>
                <a:sym typeface="Times New Roman"/>
              </a:rPr>
              <a:t>The number of addresses in the largest subblock, which requires 120 addresses, is not a power of 2. We allocate 128 addresses. The subnet mask for this subnet can be found as </a:t>
            </a:r>
            <a:r>
              <a:rPr lang="en-US" sz="2800" b="0" i="1" u="none">
                <a:solidFill>
                  <a:schemeClr val="dk1"/>
                </a:solidFill>
                <a:latin typeface="Times New Roman"/>
                <a:ea typeface="Times New Roman"/>
                <a:cs typeface="Times New Roman"/>
                <a:sym typeface="Times New Roman"/>
              </a:rPr>
              <a:t>n</a:t>
            </a:r>
            <a:r>
              <a:rPr lang="en-US" sz="2800" b="0" i="0" u="none" baseline="-25000">
                <a:solidFill>
                  <a:schemeClr val="dk1"/>
                </a:solidFill>
                <a:latin typeface="Times New Roman"/>
                <a:ea typeface="Times New Roman"/>
                <a:cs typeface="Times New Roman"/>
                <a:sym typeface="Times New Roman"/>
              </a:rPr>
              <a:t>1</a:t>
            </a:r>
            <a:r>
              <a:rPr lang="en-US" sz="2800" b="0" i="0" u="none">
                <a:solidFill>
                  <a:schemeClr val="dk1"/>
                </a:solidFill>
                <a:latin typeface="Times New Roman"/>
                <a:ea typeface="Times New Roman"/>
                <a:cs typeface="Times New Roman"/>
                <a:sym typeface="Times New Roman"/>
              </a:rPr>
              <a:t> = 32 − log</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128 = 25. The first address in this block is 14.24.74.0</a:t>
            </a:r>
            <a:r>
              <a:rPr lang="en-US" sz="2800" b="1" i="0" u="none">
                <a:solidFill>
                  <a:srgbClr val="FF0000"/>
                </a:solidFill>
                <a:latin typeface="Times New Roman"/>
                <a:ea typeface="Times New Roman"/>
                <a:cs typeface="Times New Roman"/>
                <a:sym typeface="Times New Roman"/>
              </a:rPr>
              <a:t>/25</a:t>
            </a:r>
            <a:r>
              <a:rPr lang="en-US" sz="2800" b="0" i="0" u="none">
                <a:solidFill>
                  <a:schemeClr val="dk1"/>
                </a:solidFill>
                <a:latin typeface="Times New Roman"/>
                <a:ea typeface="Times New Roman"/>
                <a:cs typeface="Times New Roman"/>
                <a:sym typeface="Times New Roman"/>
              </a:rPr>
              <a:t>; the last address is 14.24.74.127</a:t>
            </a:r>
            <a:r>
              <a:rPr lang="en-US" sz="2800" b="1" i="0" u="none">
                <a:solidFill>
                  <a:srgbClr val="FF0000"/>
                </a:solidFill>
                <a:latin typeface="Times New Roman"/>
                <a:ea typeface="Times New Roman"/>
                <a:cs typeface="Times New Roman"/>
                <a:sym typeface="Times New Roman"/>
              </a:rPr>
              <a:t>/25</a:t>
            </a:r>
            <a:r>
              <a:rPr lang="en-US" sz="2800" b="0" i="0" u="none">
                <a:solidFill>
                  <a:schemeClr val="dk1"/>
                </a:solidFill>
                <a:latin typeface="Times New Roman"/>
                <a:ea typeface="Times New Roman"/>
                <a:cs typeface="Times New Roman"/>
                <a:sym typeface="Times New Roman"/>
              </a:rPr>
              <a:t>.</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b. </a:t>
            </a:r>
            <a:r>
              <a:rPr lang="en-US" sz="2800" b="0" i="0" u="none">
                <a:solidFill>
                  <a:schemeClr val="dk1"/>
                </a:solidFill>
                <a:latin typeface="Times New Roman"/>
                <a:ea typeface="Times New Roman"/>
                <a:cs typeface="Times New Roman"/>
                <a:sym typeface="Times New Roman"/>
              </a:rPr>
              <a:t>The number of addresses in the second largest subblock, which requires 60 addresses, is not a power of 2 either. We allocate 64 addresses. The subnet mask for this subnet can be found as </a:t>
            </a:r>
            <a:r>
              <a:rPr lang="en-US" sz="2800" b="0" i="1" u="none">
                <a:solidFill>
                  <a:schemeClr val="dk1"/>
                </a:solidFill>
                <a:latin typeface="Times New Roman"/>
                <a:ea typeface="Times New Roman"/>
                <a:cs typeface="Times New Roman"/>
                <a:sym typeface="Times New Roman"/>
              </a:rPr>
              <a:t>n</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 32 − log</a:t>
            </a:r>
            <a:r>
              <a:rPr lang="en-US" sz="2800" b="0" i="0" u="none" baseline="-25000">
                <a:solidFill>
                  <a:schemeClr val="dk1"/>
                </a:solidFill>
                <a:latin typeface="Times New Roman"/>
                <a:ea typeface="Times New Roman"/>
                <a:cs typeface="Times New Roman"/>
                <a:sym typeface="Times New Roman"/>
              </a:rPr>
              <a:t>2</a:t>
            </a:r>
            <a:r>
              <a:rPr lang="en-US" sz="2800" b="0" i="0" u="none">
                <a:solidFill>
                  <a:schemeClr val="dk1"/>
                </a:solidFill>
                <a:latin typeface="Times New Roman"/>
                <a:ea typeface="Times New Roman"/>
                <a:cs typeface="Times New Roman"/>
                <a:sym typeface="Times New Roman"/>
              </a:rPr>
              <a:t> 64 = 26. The first address in this block is 14.24.74.128</a:t>
            </a:r>
            <a:r>
              <a:rPr lang="en-US" sz="2800" b="1" i="0" u="none">
                <a:solidFill>
                  <a:srgbClr val="FF0000"/>
                </a:solidFill>
                <a:latin typeface="Times New Roman"/>
                <a:ea typeface="Times New Roman"/>
                <a:cs typeface="Times New Roman"/>
                <a:sym typeface="Times New Roman"/>
              </a:rPr>
              <a:t>/26</a:t>
            </a:r>
            <a:r>
              <a:rPr lang="en-US" sz="2800" b="0" i="0" u="none">
                <a:solidFill>
                  <a:schemeClr val="dk1"/>
                </a:solidFill>
                <a:latin typeface="Times New Roman"/>
                <a:ea typeface="Times New Roman"/>
                <a:cs typeface="Times New Roman"/>
                <a:sym typeface="Times New Roman"/>
              </a:rPr>
              <a:t>; the last address is 14.24.74.191</a:t>
            </a:r>
            <a:r>
              <a:rPr lang="en-US" sz="2800" b="1" i="0" u="none">
                <a:solidFill>
                  <a:srgbClr val="FF0000"/>
                </a:solidFill>
                <a:latin typeface="Times New Roman"/>
                <a:ea typeface="Times New Roman"/>
                <a:cs typeface="Times New Roman"/>
                <a:sym typeface="Times New Roman"/>
              </a:rPr>
              <a:t>/26</a:t>
            </a:r>
            <a:r>
              <a:rPr lang="en-US" sz="2800" b="0" i="0" u="none">
                <a:solidFill>
                  <a:schemeClr val="dk1"/>
                </a:solidFill>
                <a:latin typeface="Times New Roman"/>
                <a:ea typeface="Times New Roman"/>
                <a:cs typeface="Times New Roman"/>
                <a:sym typeface="Times New Roman"/>
              </a:rPr>
              <a:t>.</a:t>
            </a:r>
            <a:endParaRPr/>
          </a:p>
        </p:txBody>
      </p:sp>
      <p:grpSp>
        <p:nvGrpSpPr>
          <p:cNvPr id="722" name="Google Shape;722;p63"/>
          <p:cNvGrpSpPr/>
          <p:nvPr/>
        </p:nvGrpSpPr>
        <p:grpSpPr>
          <a:xfrm>
            <a:off x="0" y="0"/>
            <a:ext cx="9144000" cy="609600"/>
            <a:chOff x="0" y="2448"/>
            <a:chExt cx="5760" cy="384"/>
          </a:xfrm>
        </p:grpSpPr>
        <p:sp>
          <p:nvSpPr>
            <p:cNvPr id="723" name="Google Shape;723;p6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4" name="Google Shape;724;p63"/>
            <p:cNvSpPr txBox="1"/>
            <p:nvPr/>
          </p:nvSpPr>
          <p:spPr>
            <a:xfrm>
              <a:off x="0" y="2448"/>
              <a:ext cx="3454"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18.5 (continued)</a:t>
              </a:r>
              <a:endParaRPr/>
            </a:p>
          </p:txBody>
        </p:sp>
      </p:grpSp>
      <p:sp>
        <p:nvSpPr>
          <p:cNvPr id="725" name="Google Shape;725;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c. </a:t>
            </a:r>
            <a:r>
              <a:rPr lang="en-US" sz="2800" b="0" i="0" u="none" dirty="0">
                <a:solidFill>
                  <a:schemeClr val="dk1"/>
                </a:solidFill>
                <a:latin typeface="Times New Roman"/>
                <a:ea typeface="Times New Roman"/>
                <a:cs typeface="Times New Roman"/>
                <a:sym typeface="Times New Roman"/>
              </a:rPr>
              <a:t>The number of addresses in the largest </a:t>
            </a:r>
            <a:r>
              <a:rPr lang="en-US" sz="2800" b="0" i="0" u="none" dirty="0" err="1">
                <a:solidFill>
                  <a:schemeClr val="dk1"/>
                </a:solidFill>
                <a:latin typeface="Times New Roman"/>
                <a:ea typeface="Times New Roman"/>
                <a:cs typeface="Times New Roman"/>
                <a:sym typeface="Times New Roman"/>
              </a:rPr>
              <a:t>subblock</a:t>
            </a:r>
            <a:r>
              <a:rPr lang="en-US" sz="2800" b="0" i="0" u="none" dirty="0">
                <a:solidFill>
                  <a:schemeClr val="dk1"/>
                </a:solidFill>
                <a:latin typeface="Times New Roman"/>
                <a:ea typeface="Times New Roman"/>
                <a:cs typeface="Times New Roman"/>
                <a:sym typeface="Times New Roman"/>
              </a:rPr>
              <a:t>, which requires 120 addresses, is not a power of 2. We allocate 128 addresses. The subnet mask for this subnet can be found as </a:t>
            </a:r>
            <a:r>
              <a:rPr lang="en-US" sz="2800" b="0" i="1" u="none" dirty="0">
                <a:solidFill>
                  <a:schemeClr val="dk1"/>
                </a:solidFill>
                <a:latin typeface="Times New Roman"/>
                <a:ea typeface="Times New Roman"/>
                <a:cs typeface="Times New Roman"/>
                <a:sym typeface="Times New Roman"/>
              </a:rPr>
              <a:t>n</a:t>
            </a:r>
            <a:r>
              <a:rPr lang="en-US" sz="2800" b="0" i="0" u="none" baseline="-25000" dirty="0">
                <a:solidFill>
                  <a:schemeClr val="dk1"/>
                </a:solidFill>
                <a:latin typeface="Times New Roman"/>
                <a:ea typeface="Times New Roman"/>
                <a:cs typeface="Times New Roman"/>
                <a:sym typeface="Times New Roman"/>
              </a:rPr>
              <a:t>1</a:t>
            </a:r>
            <a:r>
              <a:rPr lang="en-US" sz="2800" b="0" i="0" u="none" dirty="0">
                <a:solidFill>
                  <a:schemeClr val="dk1"/>
                </a:solidFill>
                <a:latin typeface="Times New Roman"/>
                <a:ea typeface="Times New Roman"/>
                <a:cs typeface="Times New Roman"/>
                <a:sym typeface="Times New Roman"/>
              </a:rPr>
              <a:t> = 32 − log</a:t>
            </a:r>
            <a:r>
              <a:rPr lang="en-US" sz="2800" b="0" i="0" u="none" baseline="-25000" dirty="0">
                <a:solidFill>
                  <a:schemeClr val="dk1"/>
                </a:solidFill>
                <a:latin typeface="Times New Roman"/>
                <a:ea typeface="Times New Roman"/>
                <a:cs typeface="Times New Roman"/>
                <a:sym typeface="Times New Roman"/>
              </a:rPr>
              <a:t>2</a:t>
            </a:r>
            <a:r>
              <a:rPr lang="en-US" sz="2800" b="0" i="0" u="none" dirty="0">
                <a:solidFill>
                  <a:schemeClr val="dk1"/>
                </a:solidFill>
                <a:latin typeface="Times New Roman"/>
                <a:ea typeface="Times New Roman"/>
                <a:cs typeface="Times New Roman"/>
                <a:sym typeface="Times New Roman"/>
              </a:rPr>
              <a:t> 128 = 25. The first address in this block is </a:t>
            </a:r>
            <a:r>
              <a:rPr lang="en-US" sz="2800" b="0" i="0" u="none" dirty="0" smtClean="0">
                <a:solidFill>
                  <a:schemeClr val="dk1"/>
                </a:solidFill>
                <a:latin typeface="Times New Roman"/>
                <a:ea typeface="Times New Roman"/>
                <a:cs typeface="Times New Roman"/>
                <a:sym typeface="Times New Roman"/>
              </a:rPr>
              <a:t>14.24.74.192</a:t>
            </a:r>
            <a:r>
              <a:rPr lang="en-US" sz="2800" b="1" i="0" u="none" dirty="0" smtClean="0">
                <a:solidFill>
                  <a:srgbClr val="FF0000"/>
                </a:solidFill>
                <a:latin typeface="Times New Roman"/>
                <a:ea typeface="Times New Roman"/>
                <a:cs typeface="Times New Roman"/>
                <a:sym typeface="Times New Roman"/>
              </a:rPr>
              <a:t>/28</a:t>
            </a:r>
            <a:r>
              <a:rPr lang="en-US" sz="2800" b="0" i="0" u="none" dirty="0" smtClean="0">
                <a:solidFill>
                  <a:schemeClr val="dk1"/>
                </a:solidFill>
                <a:latin typeface="Times New Roman"/>
                <a:ea typeface="Times New Roman"/>
                <a:cs typeface="Times New Roman"/>
                <a:sym typeface="Times New Roman"/>
              </a:rPr>
              <a:t>; </a:t>
            </a:r>
            <a:r>
              <a:rPr lang="en-US" sz="2800" b="0" i="0" u="none" dirty="0">
                <a:solidFill>
                  <a:schemeClr val="dk1"/>
                </a:solidFill>
                <a:latin typeface="Times New Roman"/>
                <a:ea typeface="Times New Roman"/>
                <a:cs typeface="Times New Roman"/>
                <a:sym typeface="Times New Roman"/>
              </a:rPr>
              <a:t>the last address is </a:t>
            </a:r>
            <a:r>
              <a:rPr lang="en-US" sz="2800" b="0" i="0" u="none" dirty="0" smtClean="0">
                <a:solidFill>
                  <a:schemeClr val="dk1"/>
                </a:solidFill>
                <a:latin typeface="Times New Roman"/>
                <a:ea typeface="Times New Roman"/>
                <a:cs typeface="Times New Roman"/>
                <a:sym typeface="Times New Roman"/>
              </a:rPr>
              <a:t>14.24.74.207</a:t>
            </a:r>
            <a:r>
              <a:rPr lang="en-US" sz="2800" b="1" i="0" u="none" dirty="0" smtClean="0">
                <a:solidFill>
                  <a:srgbClr val="FF0000"/>
                </a:solidFill>
                <a:latin typeface="Times New Roman"/>
                <a:ea typeface="Times New Roman"/>
                <a:cs typeface="Times New Roman"/>
                <a:sym typeface="Times New Roman"/>
              </a:rPr>
              <a:t>/28</a:t>
            </a:r>
            <a:r>
              <a:rPr lang="en-US" sz="2800" b="0" i="0" u="none" dirty="0" smtClean="0">
                <a:solidFill>
                  <a:schemeClr val="dk1"/>
                </a:solidFill>
                <a:latin typeface="Times New Roman"/>
                <a:ea typeface="Times New Roman"/>
                <a:cs typeface="Times New Roman"/>
                <a:sym typeface="Times New Roman"/>
              </a:rPr>
              <a:t>.</a:t>
            </a:r>
            <a:endParaRPr dirty="0"/>
          </a:p>
        </p:txBody>
      </p:sp>
      <p:grpSp>
        <p:nvGrpSpPr>
          <p:cNvPr id="732" name="Google Shape;732;p64"/>
          <p:cNvGrpSpPr/>
          <p:nvPr/>
        </p:nvGrpSpPr>
        <p:grpSpPr>
          <a:xfrm>
            <a:off x="0" y="0"/>
            <a:ext cx="9144000" cy="609600"/>
            <a:chOff x="0" y="2448"/>
            <a:chExt cx="5760" cy="384"/>
          </a:xfrm>
        </p:grpSpPr>
        <p:sp>
          <p:nvSpPr>
            <p:cNvPr id="733" name="Google Shape;733;p6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4" name="Google Shape;734;p64"/>
            <p:cNvSpPr txBox="1"/>
            <p:nvPr/>
          </p:nvSpPr>
          <p:spPr>
            <a:xfrm>
              <a:off x="0" y="2448"/>
              <a:ext cx="3454"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18.5 (continued)</a:t>
              </a:r>
              <a:endParaRPr/>
            </a:p>
          </p:txBody>
        </p:sp>
      </p:grpSp>
      <p:sp>
        <p:nvSpPr>
          <p:cNvPr id="735" name="Google Shape;735;p64"/>
          <p:cNvSpPr txBox="1"/>
          <p:nvPr/>
        </p:nvSpPr>
        <p:spPr>
          <a:xfrm>
            <a:off x="12700" y="35052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If we add all addresses in the previous subblocks, the result is 208 addresses, which means 48 addresses are left in reserve. The first address in this range is 14.24.74.208. The last address is 14.24.74.255. We don’t know about the prefix length yet. Figure 18.23 shows the configuration of blocks. We have shown the first address in each block.</a:t>
            </a:r>
            <a:endParaRPr/>
          </a:p>
        </p:txBody>
      </p:sp>
      <p:sp>
        <p:nvSpPr>
          <p:cNvPr id="736" name="Google Shape;736;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54</a:t>
            </a:fld>
            <a:endParaRPr/>
          </a:p>
        </p:txBody>
      </p:sp>
      <p:sp>
        <p:nvSpPr>
          <p:cNvPr id="743" name="Google Shape;743;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18.23:  </a:t>
            </a:r>
            <a:r>
              <a:rPr lang="en-US" sz="2000" b="1" i="1" u="none">
                <a:solidFill>
                  <a:schemeClr val="dk1"/>
                </a:solidFill>
                <a:latin typeface="Times"/>
                <a:ea typeface="Times"/>
                <a:cs typeface="Times"/>
                <a:sym typeface="Times"/>
              </a:rPr>
              <a:t>Solution to Example 4.5</a:t>
            </a:r>
            <a:endParaRPr/>
          </a:p>
        </p:txBody>
      </p:sp>
      <p:pic>
        <p:nvPicPr>
          <p:cNvPr id="744" name="Google Shape;744;p65"/>
          <p:cNvPicPr preferRelativeResize="0"/>
          <p:nvPr/>
        </p:nvPicPr>
        <p:blipFill rotWithShape="1">
          <a:blip r:embed="rId3">
            <a:alphaModFix/>
          </a:blip>
          <a:srcRect/>
          <a:stretch/>
        </p:blipFill>
        <p:spPr>
          <a:xfrm>
            <a:off x="117475" y="946150"/>
            <a:ext cx="8797925" cy="1698625"/>
          </a:xfrm>
          <a:prstGeom prst="rect">
            <a:avLst/>
          </a:prstGeom>
          <a:noFill/>
          <a:ln>
            <a:noFill/>
          </a:ln>
        </p:spPr>
      </p:pic>
      <p:pic>
        <p:nvPicPr>
          <p:cNvPr id="745" name="Google Shape;745;p65"/>
          <p:cNvPicPr preferRelativeResize="0"/>
          <p:nvPr/>
        </p:nvPicPr>
        <p:blipFill rotWithShape="1">
          <a:blip r:embed="rId4">
            <a:alphaModFix/>
          </a:blip>
          <a:srcRect/>
          <a:stretch/>
        </p:blipFill>
        <p:spPr>
          <a:xfrm>
            <a:off x="152400" y="3581400"/>
            <a:ext cx="4213225" cy="1306512"/>
          </a:xfrm>
          <a:prstGeom prst="rect">
            <a:avLst/>
          </a:prstGeom>
          <a:noFill/>
          <a:ln>
            <a:noFill/>
          </a:ln>
        </p:spPr>
      </p:pic>
      <p:pic>
        <p:nvPicPr>
          <p:cNvPr id="746" name="Google Shape;746;p65"/>
          <p:cNvPicPr preferRelativeResize="0"/>
          <p:nvPr/>
        </p:nvPicPr>
        <p:blipFill rotWithShape="1">
          <a:blip r:embed="rId5">
            <a:alphaModFix/>
          </a:blip>
          <a:srcRect/>
          <a:stretch/>
        </p:blipFill>
        <p:spPr>
          <a:xfrm>
            <a:off x="6918325" y="3581400"/>
            <a:ext cx="1311275" cy="779462"/>
          </a:xfrm>
          <a:prstGeom prst="rect">
            <a:avLst/>
          </a:prstGeom>
          <a:noFill/>
          <a:ln>
            <a:noFill/>
          </a:ln>
        </p:spPr>
      </p:pic>
      <p:grpSp>
        <p:nvGrpSpPr>
          <p:cNvPr id="747" name="Google Shape;747;p65"/>
          <p:cNvGrpSpPr/>
          <p:nvPr/>
        </p:nvGrpSpPr>
        <p:grpSpPr>
          <a:xfrm>
            <a:off x="3870325" y="3581400"/>
            <a:ext cx="2401887" cy="1347787"/>
            <a:chOff x="3869818" y="3581400"/>
            <a:chExt cx="2402543" cy="1348452"/>
          </a:xfrm>
        </p:grpSpPr>
        <p:pic>
          <p:nvPicPr>
            <p:cNvPr id="748" name="Google Shape;748;p65"/>
            <p:cNvPicPr preferRelativeResize="0"/>
            <p:nvPr/>
          </p:nvPicPr>
          <p:blipFill rotWithShape="1">
            <a:blip r:embed="rId6">
              <a:alphaModFix/>
            </a:blip>
            <a:srcRect/>
            <a:stretch/>
          </p:blipFill>
          <p:spPr>
            <a:xfrm>
              <a:off x="4448090" y="3581400"/>
              <a:ext cx="1824271" cy="1019915"/>
            </a:xfrm>
            <a:prstGeom prst="rect">
              <a:avLst/>
            </a:prstGeom>
            <a:noFill/>
            <a:ln>
              <a:noFill/>
            </a:ln>
          </p:spPr>
        </p:pic>
        <p:pic>
          <p:nvPicPr>
            <p:cNvPr id="749" name="Google Shape;749;p65"/>
            <p:cNvPicPr preferRelativeResize="0"/>
            <p:nvPr/>
          </p:nvPicPr>
          <p:blipFill rotWithShape="1">
            <a:blip r:embed="rId7">
              <a:alphaModFix/>
            </a:blip>
            <a:srcRect/>
            <a:stretch/>
          </p:blipFill>
          <p:spPr>
            <a:xfrm>
              <a:off x="3869818" y="4699548"/>
              <a:ext cx="1311782" cy="230304"/>
            </a:xfrm>
            <a:prstGeom prst="rect">
              <a:avLst/>
            </a:prstGeom>
            <a:noFill/>
            <a:ln>
              <a:noFill/>
            </a:ln>
          </p:spPr>
        </p:pic>
      </p:grpSp>
      <p:grpSp>
        <p:nvGrpSpPr>
          <p:cNvPr id="750" name="Google Shape;750;p65"/>
          <p:cNvGrpSpPr/>
          <p:nvPr/>
        </p:nvGrpSpPr>
        <p:grpSpPr>
          <a:xfrm>
            <a:off x="5867400" y="3581400"/>
            <a:ext cx="1212850" cy="1347787"/>
            <a:chOff x="5867400" y="3581400"/>
            <a:chExt cx="1212618" cy="1348452"/>
          </a:xfrm>
        </p:grpSpPr>
        <p:pic>
          <p:nvPicPr>
            <p:cNvPr id="751" name="Google Shape;751;p65"/>
            <p:cNvPicPr preferRelativeResize="0"/>
            <p:nvPr/>
          </p:nvPicPr>
          <p:blipFill rotWithShape="1">
            <a:blip r:embed="rId8">
              <a:alphaModFix/>
            </a:blip>
            <a:srcRect/>
            <a:stretch/>
          </p:blipFill>
          <p:spPr>
            <a:xfrm>
              <a:off x="6355301" y="3581400"/>
              <a:ext cx="479577" cy="1038716"/>
            </a:xfrm>
            <a:prstGeom prst="rect">
              <a:avLst/>
            </a:prstGeom>
            <a:noFill/>
            <a:ln>
              <a:noFill/>
            </a:ln>
          </p:spPr>
        </p:pic>
        <p:pic>
          <p:nvPicPr>
            <p:cNvPr id="752" name="Google Shape;752;p65"/>
            <p:cNvPicPr preferRelativeResize="0"/>
            <p:nvPr/>
          </p:nvPicPr>
          <p:blipFill rotWithShape="1">
            <a:blip r:embed="rId9">
              <a:alphaModFix/>
            </a:blip>
            <a:srcRect/>
            <a:stretch/>
          </p:blipFill>
          <p:spPr>
            <a:xfrm>
              <a:off x="5867400" y="4699548"/>
              <a:ext cx="1212618" cy="230304"/>
            </a:xfrm>
            <a:prstGeom prst="rect">
              <a:avLst/>
            </a:prstGeom>
            <a:noFill/>
            <a:ln>
              <a:noFill/>
            </a:ln>
          </p:spPr>
        </p:pic>
      </p:grpSp>
      <p:pic>
        <p:nvPicPr>
          <p:cNvPr id="753" name="Google Shape;753;p65"/>
          <p:cNvPicPr preferRelativeResize="0"/>
          <p:nvPr/>
        </p:nvPicPr>
        <p:blipFill rotWithShape="1">
          <a:blip r:embed="rId10">
            <a:alphaModFix/>
          </a:blip>
          <a:srcRect/>
          <a:stretch/>
        </p:blipFill>
        <p:spPr>
          <a:xfrm>
            <a:off x="3803650" y="5105400"/>
            <a:ext cx="1123950" cy="249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5"/>
                                        </p:tgtEl>
                                        <p:attrNameLst>
                                          <p:attrName>style.visibility</p:attrName>
                                        </p:attrNameLst>
                                      </p:cBhvr>
                                      <p:to>
                                        <p:strVal val="visible"/>
                                      </p:to>
                                    </p:set>
                                    <p:animEffect transition="in" filter="fade">
                                      <p:cBhvr>
                                        <p:cTn id="11" dur="1000"/>
                                        <p:tgtEl>
                                          <p:spTgt spid="7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46"/>
                                        </p:tgtEl>
                                        <p:attrNameLst>
                                          <p:attrName>style.visibility</p:attrName>
                                        </p:attrNameLst>
                                      </p:cBhvr>
                                      <p:to>
                                        <p:strVal val="visible"/>
                                      </p:to>
                                    </p:set>
                                    <p:animEffect transition="in" filter="fade">
                                      <p:cBhvr>
                                        <p:cTn id="16" dur="1000"/>
                                        <p:tgtEl>
                                          <p:spTgt spid="74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6"/>
          <p:cNvSpPr txBox="1"/>
          <p:nvPr/>
        </p:nvSpPr>
        <p:spPr>
          <a:xfrm>
            <a:off x="76200" y="696912"/>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18.24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endParaRPr/>
          </a:p>
        </p:txBody>
      </p:sp>
      <p:grpSp>
        <p:nvGrpSpPr>
          <p:cNvPr id="760" name="Google Shape;760;p66"/>
          <p:cNvGrpSpPr/>
          <p:nvPr/>
        </p:nvGrpSpPr>
        <p:grpSpPr>
          <a:xfrm>
            <a:off x="0" y="0"/>
            <a:ext cx="9144000" cy="609600"/>
            <a:chOff x="0" y="2448"/>
            <a:chExt cx="5760" cy="384"/>
          </a:xfrm>
        </p:grpSpPr>
        <p:sp>
          <p:nvSpPr>
            <p:cNvPr id="761" name="Google Shape;761;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2" name="Google Shape;762;p6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18.6</a:t>
              </a:r>
              <a:endParaRPr/>
            </a:p>
          </p:txBody>
        </p:sp>
      </p:grpSp>
      <p:sp>
        <p:nvSpPr>
          <p:cNvPr id="763" name="Google Shape;763;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56</a:t>
            </a:fld>
            <a:endParaRPr/>
          </a:p>
        </p:txBody>
      </p:sp>
      <p:sp>
        <p:nvSpPr>
          <p:cNvPr id="770" name="Google Shape;770;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18.24: </a:t>
            </a:r>
            <a:r>
              <a:rPr lang="en-US" sz="2000" b="1" i="1" u="none">
                <a:solidFill>
                  <a:schemeClr val="dk1"/>
                </a:solidFill>
                <a:latin typeface="Times"/>
                <a:ea typeface="Times"/>
                <a:cs typeface="Times"/>
                <a:sym typeface="Times"/>
              </a:rPr>
              <a:t>Example of address aggregation</a:t>
            </a:r>
            <a:endParaRPr/>
          </a:p>
        </p:txBody>
      </p:sp>
      <p:pic>
        <p:nvPicPr>
          <p:cNvPr id="771" name="Google Shape;771;p67"/>
          <p:cNvPicPr preferRelativeResize="0"/>
          <p:nvPr/>
        </p:nvPicPr>
        <p:blipFill rotWithShape="1">
          <a:blip r:embed="rId3">
            <a:alphaModFix/>
          </a:blip>
          <a:srcRect/>
          <a:stretch/>
        </p:blipFill>
        <p:spPr>
          <a:xfrm>
            <a:off x="6858000" y="2362200"/>
            <a:ext cx="1778000" cy="2184400"/>
          </a:xfrm>
          <a:prstGeom prst="rect">
            <a:avLst/>
          </a:prstGeom>
          <a:noFill/>
          <a:ln>
            <a:noFill/>
          </a:ln>
        </p:spPr>
      </p:pic>
      <p:pic>
        <p:nvPicPr>
          <p:cNvPr id="772" name="Google Shape;772;p67"/>
          <p:cNvPicPr preferRelativeResize="0"/>
          <p:nvPr/>
        </p:nvPicPr>
        <p:blipFill rotWithShape="1">
          <a:blip r:embed="rId4">
            <a:alphaModFix/>
          </a:blip>
          <a:srcRect/>
          <a:stretch/>
        </p:blipFill>
        <p:spPr>
          <a:xfrm>
            <a:off x="4662487" y="3400425"/>
            <a:ext cx="2271712" cy="25400"/>
          </a:xfrm>
          <a:prstGeom prst="rect">
            <a:avLst/>
          </a:prstGeom>
          <a:noFill/>
          <a:ln>
            <a:noFill/>
          </a:ln>
        </p:spPr>
      </p:pic>
      <p:pic>
        <p:nvPicPr>
          <p:cNvPr id="773" name="Google Shape;773;p67"/>
          <p:cNvPicPr preferRelativeResize="0"/>
          <p:nvPr/>
        </p:nvPicPr>
        <p:blipFill rotWithShape="1">
          <a:blip r:embed="rId5">
            <a:alphaModFix/>
          </a:blip>
          <a:srcRect/>
          <a:stretch/>
        </p:blipFill>
        <p:spPr>
          <a:xfrm>
            <a:off x="4878387" y="1828800"/>
            <a:ext cx="1839912" cy="1468437"/>
          </a:xfrm>
          <a:prstGeom prst="rect">
            <a:avLst/>
          </a:prstGeom>
          <a:noFill/>
          <a:ln>
            <a:noFill/>
          </a:ln>
        </p:spPr>
      </p:pic>
      <p:pic>
        <p:nvPicPr>
          <p:cNvPr id="774" name="Google Shape;774;p67"/>
          <p:cNvPicPr preferRelativeResize="0"/>
          <p:nvPr/>
        </p:nvPicPr>
        <p:blipFill rotWithShape="1">
          <a:blip r:embed="rId6">
            <a:alphaModFix/>
          </a:blip>
          <a:srcRect/>
          <a:stretch/>
        </p:blipFill>
        <p:spPr>
          <a:xfrm>
            <a:off x="304800" y="1401762"/>
            <a:ext cx="4427537" cy="40846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72"/>
                                        </p:tgtEl>
                                        <p:attrNameLst>
                                          <p:attrName>style.visibility</p:attrName>
                                        </p:attrNameLst>
                                      </p:cBhvr>
                                      <p:to>
                                        <p:strVal val="visible"/>
                                      </p:to>
                                    </p:set>
                                    <p:animEffect transition="in" filter="fade">
                                      <p:cBhvr>
                                        <p:cTn id="11" dur="500"/>
                                        <p:tgtEl>
                                          <p:spTgt spid="7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3"/>
                                        </p:tgtEl>
                                        <p:attrNameLst>
                                          <p:attrName>style.visibility</p:attrName>
                                        </p:attrNameLst>
                                      </p:cBhvr>
                                      <p:to>
                                        <p:strVal val="visible"/>
                                      </p:to>
                                    </p:set>
                                    <p:animEffect transition="in" filter="fade">
                                      <p:cBhvr>
                                        <p:cTn id="16" dur="1000"/>
                                        <p:tgtEl>
                                          <p:spTgt spid="7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74"/>
                                        </p:tgtEl>
                                        <p:attrNameLst>
                                          <p:attrName>style.visibility</p:attrName>
                                        </p:attrNameLst>
                                      </p:cBhvr>
                                      <p:to>
                                        <p:strVal val="visible"/>
                                      </p:to>
                                    </p:set>
                                    <p:animEffect transition="in" filter="fade">
                                      <p:cBhvr>
                                        <p:cTn id="21" dur="500"/>
                                        <p:tgtEl>
                                          <p:spTgt spid="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57</a:t>
            </a:fld>
            <a:endParaRPr/>
          </a:p>
        </p:txBody>
      </p:sp>
      <p:sp>
        <p:nvSpPr>
          <p:cNvPr id="781" name="Google Shape;781;p6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2" name="Google Shape;782;p6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3" name="Google Shape;783;p6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4" name="Google Shape;784;p6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5" name="Google Shape;785;p6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6" name="Google Shape;786;p6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7" name="Google Shape;787;p6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88" name="Google Shape;788;p68"/>
          <p:cNvSpPr txBox="1"/>
          <p:nvPr/>
        </p:nvSpPr>
        <p:spPr>
          <a:xfrm>
            <a:off x="1106487" y="0"/>
            <a:ext cx="2940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18.4.4   DHCP</a:t>
            </a:r>
            <a:endParaRPr/>
          </a:p>
        </p:txBody>
      </p:sp>
      <p:sp>
        <p:nvSpPr>
          <p:cNvPr id="789" name="Google Shape;789;p68"/>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After a block of addresses are assigned to an organization, the network administration can manually assign addresses to the individual hosts or routers. However, </a:t>
            </a:r>
            <a:r>
              <a:rPr lang="en-US" sz="2800" b="1" i="1" u="none" dirty="0">
                <a:solidFill>
                  <a:srgbClr val="00B0F0"/>
                </a:solidFill>
                <a:latin typeface="Times New Roman"/>
                <a:ea typeface="Times New Roman"/>
                <a:cs typeface="Times New Roman"/>
                <a:sym typeface="Times New Roman"/>
              </a:rPr>
              <a:t>address assignment in an organization can be done automatically using the Dynamic Host Configuration Protocol (DHCP). DHCP is an application-layer program, using the client-server paradigm, that actually helps TCP/IP at the network layer.</a:t>
            </a:r>
            <a:endParaRPr dirty="0">
              <a:solidFill>
                <a:srgbClr val="00B0F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58</a:t>
            </a:fld>
            <a:endParaRPr/>
          </a:p>
        </p:txBody>
      </p:sp>
      <p:sp>
        <p:nvSpPr>
          <p:cNvPr id="796" name="Google Shape;796;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18.25:  </a:t>
            </a:r>
            <a:r>
              <a:rPr lang="en-US" sz="2000" b="1" i="1" u="none">
                <a:solidFill>
                  <a:schemeClr val="dk1"/>
                </a:solidFill>
                <a:latin typeface="Times"/>
                <a:ea typeface="Times"/>
                <a:cs typeface="Times"/>
                <a:sym typeface="Times"/>
              </a:rPr>
              <a:t> DHCP message format</a:t>
            </a:r>
            <a:endParaRPr/>
          </a:p>
        </p:txBody>
      </p:sp>
      <p:pic>
        <p:nvPicPr>
          <p:cNvPr id="797" name="Google Shape;797;p69"/>
          <p:cNvPicPr preferRelativeResize="0"/>
          <p:nvPr/>
        </p:nvPicPr>
        <p:blipFill rotWithShape="1">
          <a:blip r:embed="rId3">
            <a:alphaModFix/>
          </a:blip>
          <a:srcRect/>
          <a:stretch/>
        </p:blipFill>
        <p:spPr>
          <a:xfrm>
            <a:off x="304800" y="1177925"/>
            <a:ext cx="3760787" cy="4918075"/>
          </a:xfrm>
          <a:prstGeom prst="rect">
            <a:avLst/>
          </a:prstGeom>
          <a:noFill/>
          <a:ln>
            <a:noFill/>
          </a:ln>
        </p:spPr>
      </p:pic>
      <p:pic>
        <p:nvPicPr>
          <p:cNvPr id="798" name="Google Shape;798;p69"/>
          <p:cNvPicPr preferRelativeResize="0"/>
          <p:nvPr/>
        </p:nvPicPr>
        <p:blipFill rotWithShape="1">
          <a:blip r:embed="rId4">
            <a:alphaModFix/>
          </a:blip>
          <a:srcRect/>
          <a:stretch/>
        </p:blipFill>
        <p:spPr>
          <a:xfrm>
            <a:off x="4170362" y="2330450"/>
            <a:ext cx="4821237" cy="315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8"/>
                                        </p:tgtEl>
                                        <p:attrNameLst>
                                          <p:attrName>style.visibility</p:attrName>
                                        </p:attrNameLst>
                                      </p:cBhvr>
                                      <p:to>
                                        <p:strVal val="visible"/>
                                      </p:to>
                                    </p:set>
                                    <p:animEffect transition="in" filter="fade">
                                      <p:cBhvr>
                                        <p:cTn id="11" dur="50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59</a:t>
            </a:fld>
            <a:endParaRPr/>
          </a:p>
        </p:txBody>
      </p:sp>
      <p:sp>
        <p:nvSpPr>
          <p:cNvPr id="805" name="Google Shape;805;p7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18.26: </a:t>
            </a:r>
            <a:r>
              <a:rPr lang="en-US" sz="2000" b="1" i="1" u="none">
                <a:solidFill>
                  <a:schemeClr val="dk1"/>
                </a:solidFill>
                <a:latin typeface="Times"/>
                <a:ea typeface="Times"/>
                <a:cs typeface="Times"/>
                <a:sym typeface="Times"/>
              </a:rPr>
              <a:t>Option format</a:t>
            </a:r>
            <a:endParaRPr/>
          </a:p>
        </p:txBody>
      </p:sp>
      <p:pic>
        <p:nvPicPr>
          <p:cNvPr id="806" name="Google Shape;806;p70"/>
          <p:cNvPicPr preferRelativeResize="0"/>
          <p:nvPr/>
        </p:nvPicPr>
        <p:blipFill rotWithShape="1">
          <a:blip r:embed="rId3">
            <a:alphaModFix/>
          </a:blip>
          <a:srcRect/>
          <a:stretch/>
        </p:blipFill>
        <p:spPr>
          <a:xfrm>
            <a:off x="1765300" y="3505200"/>
            <a:ext cx="4270375" cy="1219200"/>
          </a:xfrm>
          <a:prstGeom prst="rect">
            <a:avLst/>
          </a:prstGeom>
          <a:noFill/>
          <a:ln>
            <a:noFill/>
          </a:ln>
        </p:spPr>
      </p:pic>
      <p:grpSp>
        <p:nvGrpSpPr>
          <p:cNvPr id="807" name="Google Shape;807;p70"/>
          <p:cNvGrpSpPr/>
          <p:nvPr/>
        </p:nvGrpSpPr>
        <p:grpSpPr>
          <a:xfrm>
            <a:off x="1905000" y="1385887"/>
            <a:ext cx="5756275" cy="2424112"/>
            <a:chOff x="1905000" y="1386514"/>
            <a:chExt cx="5756442" cy="2423486"/>
          </a:xfrm>
        </p:grpSpPr>
        <p:pic>
          <p:nvPicPr>
            <p:cNvPr id="808" name="Google Shape;808;p70"/>
            <p:cNvPicPr preferRelativeResize="0"/>
            <p:nvPr/>
          </p:nvPicPr>
          <p:blipFill rotWithShape="1">
            <a:blip r:embed="rId4">
              <a:alphaModFix/>
            </a:blip>
            <a:srcRect/>
            <a:stretch/>
          </p:blipFill>
          <p:spPr>
            <a:xfrm>
              <a:off x="1905000" y="1386514"/>
              <a:ext cx="5756442" cy="1432886"/>
            </a:xfrm>
            <a:prstGeom prst="rect">
              <a:avLst/>
            </a:prstGeom>
            <a:noFill/>
            <a:ln>
              <a:noFill/>
            </a:ln>
          </p:spPr>
        </p:pic>
        <p:pic>
          <p:nvPicPr>
            <p:cNvPr id="809" name="Google Shape;809;p70"/>
            <p:cNvPicPr preferRelativeResize="0"/>
            <p:nvPr/>
          </p:nvPicPr>
          <p:blipFill rotWithShape="1">
            <a:blip r:embed="rId5">
              <a:alphaModFix/>
            </a:blip>
            <a:srcRect/>
            <a:stretch/>
          </p:blipFill>
          <p:spPr>
            <a:xfrm>
              <a:off x="2078999" y="2819400"/>
              <a:ext cx="5464801" cy="9906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a:t>
            </a:fld>
            <a:endParaRPr/>
          </a:p>
        </p:txBody>
      </p:sp>
      <p:sp>
        <p:nvSpPr>
          <p:cNvPr id="151" name="Google Shape;151;p2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18.1:  </a:t>
            </a:r>
            <a:r>
              <a:rPr lang="en-US" sz="2000" b="1" i="1" u="none">
                <a:solidFill>
                  <a:schemeClr val="dk1"/>
                </a:solidFill>
                <a:latin typeface="Times"/>
                <a:ea typeface="Times"/>
                <a:cs typeface="Times"/>
                <a:sym typeface="Times"/>
              </a:rPr>
              <a:t>Communication at the network layer</a:t>
            </a:r>
            <a:endParaRPr/>
          </a:p>
        </p:txBody>
      </p:sp>
      <p:pic>
        <p:nvPicPr>
          <p:cNvPr id="152" name="Google Shape;152;p21"/>
          <p:cNvPicPr preferRelativeResize="0"/>
          <p:nvPr/>
        </p:nvPicPr>
        <p:blipFill rotWithShape="1">
          <a:blip r:embed="rId3">
            <a:alphaModFix/>
          </a:blip>
          <a:srcRect/>
          <a:stretch/>
        </p:blipFill>
        <p:spPr>
          <a:xfrm>
            <a:off x="1905000" y="914400"/>
            <a:ext cx="5146675" cy="5480050"/>
          </a:xfrm>
          <a:prstGeom prst="rect">
            <a:avLst/>
          </a:prstGeom>
          <a:noFill/>
          <a:ln>
            <a:noFill/>
          </a:ln>
        </p:spPr>
      </p:pic>
      <p:pic>
        <p:nvPicPr>
          <p:cNvPr id="153" name="Google Shape;153;p21"/>
          <p:cNvPicPr preferRelativeResize="0"/>
          <p:nvPr/>
        </p:nvPicPr>
        <p:blipFill rotWithShape="1">
          <a:blip r:embed="rId4">
            <a:alphaModFix/>
          </a:blip>
          <a:srcRect/>
          <a:stretch/>
        </p:blipFill>
        <p:spPr>
          <a:xfrm>
            <a:off x="4217987" y="1419225"/>
            <a:ext cx="2139950" cy="4933950"/>
          </a:xfrm>
          <a:prstGeom prst="rect">
            <a:avLst/>
          </a:prstGeom>
          <a:noFill/>
          <a:ln>
            <a:noFill/>
          </a:ln>
        </p:spPr>
      </p:pic>
      <p:pic>
        <p:nvPicPr>
          <p:cNvPr id="154" name="Google Shape;154;p21"/>
          <p:cNvPicPr preferRelativeResize="0"/>
          <p:nvPr/>
        </p:nvPicPr>
        <p:blipFill rotWithShape="1">
          <a:blip r:embed="rId5">
            <a:alphaModFix/>
          </a:blip>
          <a:srcRect/>
          <a:stretch/>
        </p:blipFill>
        <p:spPr>
          <a:xfrm>
            <a:off x="609600" y="4267200"/>
            <a:ext cx="2290762" cy="1662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225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5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1822"/>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60</a:t>
            </a:fld>
            <a:endParaRPr/>
          </a:p>
        </p:txBody>
      </p:sp>
      <p:sp>
        <p:nvSpPr>
          <p:cNvPr id="816" name="Google Shape;816;p7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18.27: </a:t>
            </a:r>
            <a:r>
              <a:rPr lang="en-US" sz="2000" b="1" i="1" u="none">
                <a:solidFill>
                  <a:schemeClr val="dk1"/>
                </a:solidFill>
                <a:latin typeface="Times"/>
                <a:ea typeface="Times"/>
                <a:cs typeface="Times"/>
                <a:sym typeface="Times"/>
              </a:rPr>
              <a:t>Operation of DHCP</a:t>
            </a:r>
            <a:endParaRPr/>
          </a:p>
        </p:txBody>
      </p:sp>
      <p:pic>
        <p:nvPicPr>
          <p:cNvPr id="817" name="Google Shape;817;p71"/>
          <p:cNvPicPr preferRelativeResize="0"/>
          <p:nvPr/>
        </p:nvPicPr>
        <p:blipFill rotWithShape="1">
          <a:blip r:embed="rId3">
            <a:alphaModFix/>
          </a:blip>
          <a:srcRect/>
          <a:stretch/>
        </p:blipFill>
        <p:spPr>
          <a:xfrm>
            <a:off x="823912" y="711200"/>
            <a:ext cx="471487" cy="5813425"/>
          </a:xfrm>
          <a:prstGeom prst="rect">
            <a:avLst/>
          </a:prstGeom>
          <a:noFill/>
          <a:ln>
            <a:noFill/>
          </a:ln>
        </p:spPr>
      </p:pic>
      <p:pic>
        <p:nvPicPr>
          <p:cNvPr id="818" name="Google Shape;818;p71"/>
          <p:cNvPicPr preferRelativeResize="0"/>
          <p:nvPr/>
        </p:nvPicPr>
        <p:blipFill rotWithShape="1">
          <a:blip r:embed="rId4">
            <a:alphaModFix/>
          </a:blip>
          <a:srcRect/>
          <a:stretch/>
        </p:blipFill>
        <p:spPr>
          <a:xfrm>
            <a:off x="5564187" y="609600"/>
            <a:ext cx="455612" cy="5915025"/>
          </a:xfrm>
          <a:prstGeom prst="rect">
            <a:avLst/>
          </a:prstGeom>
          <a:noFill/>
          <a:ln>
            <a:noFill/>
          </a:ln>
        </p:spPr>
      </p:pic>
      <p:pic>
        <p:nvPicPr>
          <p:cNvPr id="819" name="Google Shape;819;p71"/>
          <p:cNvPicPr preferRelativeResize="0"/>
          <p:nvPr/>
        </p:nvPicPr>
        <p:blipFill rotWithShape="1">
          <a:blip r:embed="rId5">
            <a:alphaModFix/>
          </a:blip>
          <a:srcRect/>
          <a:stretch/>
        </p:blipFill>
        <p:spPr>
          <a:xfrm>
            <a:off x="1377950" y="1060450"/>
            <a:ext cx="1004887" cy="217487"/>
          </a:xfrm>
          <a:prstGeom prst="rect">
            <a:avLst/>
          </a:prstGeom>
          <a:noFill/>
          <a:ln>
            <a:noFill/>
          </a:ln>
        </p:spPr>
      </p:pic>
      <p:pic>
        <p:nvPicPr>
          <p:cNvPr id="820" name="Google Shape;820;p71"/>
          <p:cNvPicPr preferRelativeResize="0"/>
          <p:nvPr/>
        </p:nvPicPr>
        <p:blipFill rotWithShape="1">
          <a:blip r:embed="rId6">
            <a:alphaModFix/>
          </a:blip>
          <a:srcRect/>
          <a:stretch/>
        </p:blipFill>
        <p:spPr>
          <a:xfrm>
            <a:off x="3548062" y="1077912"/>
            <a:ext cx="2014537" cy="217487"/>
          </a:xfrm>
          <a:prstGeom prst="rect">
            <a:avLst/>
          </a:prstGeom>
          <a:noFill/>
          <a:ln>
            <a:noFill/>
          </a:ln>
        </p:spPr>
      </p:pic>
      <p:pic>
        <p:nvPicPr>
          <p:cNvPr id="821" name="Google Shape;821;p71"/>
          <p:cNvPicPr preferRelativeResize="0"/>
          <p:nvPr/>
        </p:nvPicPr>
        <p:blipFill rotWithShape="1">
          <a:blip r:embed="rId7">
            <a:alphaModFix/>
          </a:blip>
          <a:srcRect/>
          <a:stretch/>
        </p:blipFill>
        <p:spPr>
          <a:xfrm>
            <a:off x="1090612" y="1447800"/>
            <a:ext cx="4664075" cy="1216025"/>
          </a:xfrm>
          <a:prstGeom prst="rect">
            <a:avLst/>
          </a:prstGeom>
          <a:noFill/>
          <a:ln>
            <a:noFill/>
          </a:ln>
        </p:spPr>
      </p:pic>
      <p:pic>
        <p:nvPicPr>
          <p:cNvPr id="822" name="Google Shape;822;p71"/>
          <p:cNvPicPr preferRelativeResize="0"/>
          <p:nvPr/>
        </p:nvPicPr>
        <p:blipFill rotWithShape="1">
          <a:blip r:embed="rId8">
            <a:alphaModFix/>
          </a:blip>
          <a:srcRect/>
          <a:stretch/>
        </p:blipFill>
        <p:spPr>
          <a:xfrm>
            <a:off x="1090612" y="2743200"/>
            <a:ext cx="4670425" cy="1216025"/>
          </a:xfrm>
          <a:prstGeom prst="rect">
            <a:avLst/>
          </a:prstGeom>
          <a:noFill/>
          <a:ln>
            <a:noFill/>
          </a:ln>
        </p:spPr>
      </p:pic>
      <p:pic>
        <p:nvPicPr>
          <p:cNvPr id="823" name="Google Shape;823;p71"/>
          <p:cNvPicPr preferRelativeResize="0"/>
          <p:nvPr/>
        </p:nvPicPr>
        <p:blipFill rotWithShape="1">
          <a:blip r:embed="rId9">
            <a:alphaModFix/>
          </a:blip>
          <a:srcRect/>
          <a:stretch/>
        </p:blipFill>
        <p:spPr>
          <a:xfrm>
            <a:off x="1090612" y="4038600"/>
            <a:ext cx="4648200" cy="1216025"/>
          </a:xfrm>
          <a:prstGeom prst="rect">
            <a:avLst/>
          </a:prstGeom>
          <a:noFill/>
          <a:ln>
            <a:noFill/>
          </a:ln>
        </p:spPr>
      </p:pic>
      <p:pic>
        <p:nvPicPr>
          <p:cNvPr id="824" name="Google Shape;824;p71"/>
          <p:cNvPicPr preferRelativeResize="0"/>
          <p:nvPr/>
        </p:nvPicPr>
        <p:blipFill rotWithShape="1">
          <a:blip r:embed="rId10">
            <a:alphaModFix/>
          </a:blip>
          <a:srcRect/>
          <a:stretch/>
        </p:blipFill>
        <p:spPr>
          <a:xfrm>
            <a:off x="1058862" y="5334000"/>
            <a:ext cx="4670425" cy="1216025"/>
          </a:xfrm>
          <a:prstGeom prst="rect">
            <a:avLst/>
          </a:prstGeom>
          <a:noFill/>
          <a:ln>
            <a:noFill/>
          </a:ln>
        </p:spPr>
      </p:pic>
      <p:pic>
        <p:nvPicPr>
          <p:cNvPr id="825" name="Google Shape;825;p71"/>
          <p:cNvPicPr preferRelativeResize="0"/>
          <p:nvPr/>
        </p:nvPicPr>
        <p:blipFill rotWithShape="1">
          <a:blip r:embed="rId11">
            <a:alphaModFix/>
          </a:blip>
          <a:srcRect/>
          <a:stretch/>
        </p:blipFill>
        <p:spPr>
          <a:xfrm>
            <a:off x="6731000" y="1604962"/>
            <a:ext cx="1295400" cy="1254125"/>
          </a:xfrm>
          <a:prstGeom prst="rect">
            <a:avLst/>
          </a:prstGeom>
          <a:noFill/>
          <a:ln>
            <a:noFill/>
          </a:ln>
        </p:spPr>
      </p:pic>
      <p:pic>
        <p:nvPicPr>
          <p:cNvPr id="826" name="Google Shape;826;p71"/>
          <p:cNvPicPr preferRelativeResize="0"/>
          <p:nvPr/>
        </p:nvPicPr>
        <p:blipFill rotWithShape="1">
          <a:blip r:embed="rId12">
            <a:alphaModFix/>
          </a:blip>
          <a:srcRect/>
          <a:stretch/>
        </p:blipFill>
        <p:spPr>
          <a:xfrm>
            <a:off x="6858000" y="3560762"/>
            <a:ext cx="1041400" cy="95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19"/>
                                        </p:tgtEl>
                                        <p:attrNameLst>
                                          <p:attrName>style.visibility</p:attrName>
                                        </p:attrNameLst>
                                      </p:cBhvr>
                                      <p:to>
                                        <p:strVal val="visible"/>
                                      </p:to>
                                    </p:set>
                                    <p:animEffect transition="in" filter="fade">
                                      <p:cBhvr>
                                        <p:cTn id="13" dur="1822"/>
                                        <p:tgtEl>
                                          <p:spTgt spid="8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0"/>
                                        </p:tgtEl>
                                        <p:attrNameLst>
                                          <p:attrName>style.visibility</p:attrName>
                                        </p:attrNameLst>
                                      </p:cBhvr>
                                      <p:to>
                                        <p:strVal val="visible"/>
                                      </p:to>
                                    </p:set>
                                    <p:animEffect transition="in" filter="fade">
                                      <p:cBhvr>
                                        <p:cTn id="18" dur="1822"/>
                                        <p:tgtEl>
                                          <p:spTgt spid="8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21"/>
                                        </p:tgtEl>
                                        <p:attrNameLst>
                                          <p:attrName>style.visibility</p:attrName>
                                        </p:attrNameLst>
                                      </p:cBhvr>
                                      <p:to>
                                        <p:strVal val="visible"/>
                                      </p:to>
                                    </p:set>
                                    <p:animEffect transition="in" filter="fade">
                                      <p:cBhvr>
                                        <p:cTn id="23" dur="500"/>
                                        <p:tgtEl>
                                          <p:spTgt spid="8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22"/>
                                        </p:tgtEl>
                                        <p:attrNameLst>
                                          <p:attrName>style.visibility</p:attrName>
                                        </p:attrNameLst>
                                      </p:cBhvr>
                                      <p:to>
                                        <p:strVal val="visible"/>
                                      </p:to>
                                    </p:set>
                                    <p:animEffect transition="in" filter="fade">
                                      <p:cBhvr>
                                        <p:cTn id="28" dur="500"/>
                                        <p:tgtEl>
                                          <p:spTgt spid="8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23"/>
                                        </p:tgtEl>
                                        <p:attrNameLst>
                                          <p:attrName>style.visibility</p:attrName>
                                        </p:attrNameLst>
                                      </p:cBhvr>
                                      <p:to>
                                        <p:strVal val="visible"/>
                                      </p:to>
                                    </p:set>
                                    <p:animEffect transition="in" filter="fade">
                                      <p:cBhvr>
                                        <p:cTn id="33" dur="500"/>
                                        <p:tgtEl>
                                          <p:spTgt spid="8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24"/>
                                        </p:tgtEl>
                                        <p:attrNameLst>
                                          <p:attrName>style.visibility</p:attrName>
                                        </p:attrNameLst>
                                      </p:cBhvr>
                                      <p:to>
                                        <p:strVal val="visible"/>
                                      </p:to>
                                    </p:set>
                                    <p:animEffect transition="in" filter="fade">
                                      <p:cBhvr>
                                        <p:cTn id="38" dur="500"/>
                                        <p:tgtEl>
                                          <p:spTgt spid="824"/>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825"/>
                                        </p:tgtEl>
                                        <p:attrNameLst>
                                          <p:attrName>style.visibility</p:attrName>
                                        </p:attrNameLst>
                                      </p:cBhvr>
                                      <p:to>
                                        <p:strVal val="visible"/>
                                      </p:to>
                                    </p:set>
                                    <p:anim calcmode="lin" valueType="num">
                                      <p:cBhvr additive="base">
                                        <p:cTn id="43" dur="500"/>
                                        <p:tgtEl>
                                          <p:spTgt spid="825"/>
                                        </p:tgtEl>
                                        <p:attrNameLst>
                                          <p:attrName>ppt_w</p:attrName>
                                        </p:attrNameLst>
                                      </p:cBhvr>
                                      <p:tavLst>
                                        <p:tav tm="0">
                                          <p:val>
                                            <p:strVal val="0"/>
                                          </p:val>
                                        </p:tav>
                                        <p:tav tm="100000">
                                          <p:val>
                                            <p:strVal val="#ppt_w"/>
                                          </p:val>
                                        </p:tav>
                                      </p:tavLst>
                                    </p:anim>
                                    <p:anim calcmode="lin" valueType="num">
                                      <p:cBhvr additive="base">
                                        <p:cTn id="44" dur="500"/>
                                        <p:tgtEl>
                                          <p:spTgt spid="825"/>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826"/>
                                        </p:tgtEl>
                                        <p:attrNameLst>
                                          <p:attrName>style.visibility</p:attrName>
                                        </p:attrNameLst>
                                      </p:cBhvr>
                                      <p:to>
                                        <p:strVal val="visible"/>
                                      </p:to>
                                    </p:set>
                                    <p:anim calcmode="lin" valueType="num">
                                      <p:cBhvr additive="base">
                                        <p:cTn id="49" dur="500"/>
                                        <p:tgtEl>
                                          <p:spTgt spid="826"/>
                                        </p:tgtEl>
                                        <p:attrNameLst>
                                          <p:attrName>ppt_w</p:attrName>
                                        </p:attrNameLst>
                                      </p:cBhvr>
                                      <p:tavLst>
                                        <p:tav tm="0">
                                          <p:val>
                                            <p:strVal val="0"/>
                                          </p:val>
                                        </p:tav>
                                        <p:tav tm="100000">
                                          <p:val>
                                            <p:strVal val="#ppt_w"/>
                                          </p:val>
                                        </p:tav>
                                      </p:tavLst>
                                    </p:anim>
                                    <p:anim calcmode="lin" valueType="num">
                                      <p:cBhvr additive="base">
                                        <p:cTn id="50" dur="500"/>
                                        <p:tgtEl>
                                          <p:spTgt spid="8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61</a:t>
            </a:fld>
            <a:endParaRPr/>
          </a:p>
        </p:txBody>
      </p:sp>
      <p:sp>
        <p:nvSpPr>
          <p:cNvPr id="833" name="Google Shape;833;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18.28: </a:t>
            </a:r>
            <a:r>
              <a:rPr lang="en-US" sz="2000" b="1" i="1" u="none">
                <a:solidFill>
                  <a:schemeClr val="dk1"/>
                </a:solidFill>
                <a:latin typeface="Times"/>
                <a:ea typeface="Times"/>
                <a:cs typeface="Times"/>
                <a:sym typeface="Times"/>
              </a:rPr>
              <a:t>FSM for the DHCP client</a:t>
            </a:r>
            <a:endParaRPr/>
          </a:p>
        </p:txBody>
      </p:sp>
      <p:pic>
        <p:nvPicPr>
          <p:cNvPr id="834" name="Google Shape;834;p72"/>
          <p:cNvPicPr preferRelativeResize="0"/>
          <p:nvPr/>
        </p:nvPicPr>
        <p:blipFill rotWithShape="1">
          <a:blip r:embed="rId3">
            <a:alphaModFix/>
          </a:blip>
          <a:srcRect/>
          <a:stretch/>
        </p:blipFill>
        <p:spPr>
          <a:xfrm>
            <a:off x="304800" y="1395412"/>
            <a:ext cx="8651875" cy="4624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20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62</a:t>
            </a:fld>
            <a:endParaRPr/>
          </a:p>
        </p:txBody>
      </p:sp>
      <p:sp>
        <p:nvSpPr>
          <p:cNvPr id="841" name="Google Shape;841;p7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2" name="Google Shape;842;p7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3" name="Google Shape;843;p7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4" name="Google Shape;844;p7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5" name="Google Shape;845;p7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6" name="Google Shape;846;p7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7" name="Google Shape;847;p7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8" name="Google Shape;848;p73"/>
          <p:cNvSpPr txBox="1"/>
          <p:nvPr/>
        </p:nvSpPr>
        <p:spPr>
          <a:xfrm>
            <a:off x="1106487" y="0"/>
            <a:ext cx="2584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18.4.5   NAT</a:t>
            </a:r>
            <a:endParaRPr/>
          </a:p>
        </p:txBody>
      </p:sp>
      <p:sp>
        <p:nvSpPr>
          <p:cNvPr id="849" name="Google Shape;849;p73"/>
          <p:cNvSpPr txBox="1"/>
          <p:nvPr/>
        </p:nvSpPr>
        <p:spPr>
          <a:xfrm>
            <a:off x="381000" y="1293812"/>
            <a:ext cx="7924800" cy="483205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most situations, only a portion of computers in a small network need access to the Internet simultaneously. A technology that can provide the mapping between the private and universal addresses, and at the same time support virtual private networks, which we discuss in Chapter 32, is </a:t>
            </a:r>
            <a:r>
              <a:rPr lang="en-US" sz="2800" b="1" i="1" u="none" dirty="0">
                <a:solidFill>
                  <a:srgbClr val="00B0F0"/>
                </a:solidFill>
                <a:latin typeface="Times New Roman"/>
                <a:ea typeface="Times New Roman"/>
                <a:cs typeface="Times New Roman"/>
                <a:sym typeface="Times New Roman"/>
              </a:rPr>
              <a:t>Network Address Translation (NAT). The technology allows a site to use a set of private addresses for internal communication and a set of global </a:t>
            </a:r>
            <a:r>
              <a:rPr lang="en-US" sz="2800" b="1" i="1" u="none" dirty="0" smtClean="0">
                <a:solidFill>
                  <a:srgbClr val="00B0F0"/>
                </a:solidFill>
                <a:latin typeface="Times New Roman"/>
                <a:ea typeface="Times New Roman"/>
                <a:cs typeface="Times New Roman"/>
                <a:sym typeface="Times New Roman"/>
              </a:rPr>
              <a:t>Internet</a:t>
            </a:r>
            <a:r>
              <a:rPr lang="en-US" dirty="0">
                <a:solidFill>
                  <a:srgbClr val="00B0F0"/>
                </a:solidFill>
                <a:ea typeface="Times New Roman"/>
              </a:rPr>
              <a:t> </a:t>
            </a:r>
            <a:r>
              <a:rPr lang="en-US" sz="2800" b="1" i="1" u="none" dirty="0" smtClean="0">
                <a:solidFill>
                  <a:srgbClr val="00B0F0"/>
                </a:solidFill>
                <a:latin typeface="Times New Roman"/>
                <a:ea typeface="Times New Roman"/>
                <a:cs typeface="Times New Roman"/>
                <a:sym typeface="Times New Roman"/>
              </a:rPr>
              <a:t>addresses </a:t>
            </a:r>
            <a:r>
              <a:rPr lang="en-US" sz="2800" b="1" i="1" u="none" dirty="0">
                <a:solidFill>
                  <a:srgbClr val="00B0F0"/>
                </a:solidFill>
                <a:latin typeface="Times New Roman"/>
                <a:ea typeface="Times New Roman"/>
                <a:cs typeface="Times New Roman"/>
                <a:sym typeface="Times New Roman"/>
              </a:rPr>
              <a:t>(at least one) for communication with the rest of the world.</a:t>
            </a:r>
            <a:endParaRPr dirty="0">
              <a:solidFill>
                <a:srgbClr val="00B0F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63</a:t>
            </a:fld>
            <a:endParaRPr/>
          </a:p>
        </p:txBody>
      </p:sp>
      <p:sp>
        <p:nvSpPr>
          <p:cNvPr id="856" name="Google Shape;856;p7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18.29:  </a:t>
            </a:r>
            <a:r>
              <a:rPr lang="en-US" sz="2000" b="1" i="1" u="none">
                <a:solidFill>
                  <a:schemeClr val="dk1"/>
                </a:solidFill>
                <a:latin typeface="Times"/>
                <a:ea typeface="Times"/>
                <a:cs typeface="Times"/>
                <a:sym typeface="Times"/>
              </a:rPr>
              <a:t>NAT</a:t>
            </a:r>
            <a:endParaRPr/>
          </a:p>
        </p:txBody>
      </p:sp>
      <p:pic>
        <p:nvPicPr>
          <p:cNvPr id="857" name="Google Shape;857;p74"/>
          <p:cNvPicPr preferRelativeResize="0"/>
          <p:nvPr/>
        </p:nvPicPr>
        <p:blipFill rotWithShape="1">
          <a:blip r:embed="rId3">
            <a:alphaModFix/>
          </a:blip>
          <a:srcRect/>
          <a:stretch/>
        </p:blipFill>
        <p:spPr>
          <a:xfrm>
            <a:off x="625475" y="2041525"/>
            <a:ext cx="7527925" cy="2682875"/>
          </a:xfrm>
          <a:prstGeom prst="rect">
            <a:avLst/>
          </a:prstGeom>
          <a:noFill/>
          <a:ln>
            <a:noFill/>
          </a:ln>
        </p:spPr>
      </p:pic>
      <p:sp>
        <p:nvSpPr>
          <p:cNvPr id="2" name="TextBox 1"/>
          <p:cNvSpPr txBox="1"/>
          <p:nvPr/>
        </p:nvSpPr>
        <p:spPr>
          <a:xfrm>
            <a:off x="4088921" y="741872"/>
            <a:ext cx="2159566" cy="738664"/>
          </a:xfrm>
          <a:prstGeom prst="rect">
            <a:avLst/>
          </a:prstGeom>
          <a:noFill/>
        </p:spPr>
        <p:txBody>
          <a:bodyPr wrap="none" rtlCol="0">
            <a:spAutoFit/>
          </a:bodyPr>
          <a:lstStyle/>
          <a:p>
            <a:r>
              <a:rPr lang="en-US" dirty="0" smtClean="0"/>
              <a:t>Local IP </a:t>
            </a:r>
            <a:r>
              <a:rPr lang="en-US" dirty="0" smtClean="0"/>
              <a:t>addresses=192</a:t>
            </a:r>
          </a:p>
          <a:p>
            <a:r>
              <a:rPr lang="en-US" dirty="0" smtClean="0"/>
              <a:t>	               10</a:t>
            </a:r>
          </a:p>
          <a:p>
            <a:r>
              <a:rPr lang="en-US" dirty="0"/>
              <a:t> </a:t>
            </a:r>
            <a:r>
              <a:rPr lang="en-US" dirty="0" smtClean="0"/>
              <a:t>                                 </a:t>
            </a:r>
            <a:r>
              <a:rPr lang="en-US" dirty="0" smtClean="0"/>
              <a:t>172</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7"/>
                                        </p:tgtEl>
                                        <p:attrNameLst>
                                          <p:attrName>style.visibility</p:attrName>
                                        </p:attrNameLst>
                                      </p:cBhvr>
                                      <p:to>
                                        <p:strVal val="visible"/>
                                      </p:to>
                                    </p:set>
                                    <p:animEffect transition="in" filter="fade">
                                      <p:cBhvr>
                                        <p:cTn id="7" dur="500"/>
                                        <p:tgtEl>
                                          <p:spTgt spid="8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5"/>
          <p:cNvSpPr txBox="1"/>
          <p:nvPr/>
        </p:nvSpPr>
        <p:spPr>
          <a:xfrm>
            <a:off x="560387" y="133350"/>
            <a:ext cx="7558087"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18.30:  </a:t>
            </a:r>
            <a:r>
              <a:rPr lang="en-US" sz="2000" b="1" i="1" u="none">
                <a:solidFill>
                  <a:schemeClr val="dk1"/>
                </a:solidFill>
                <a:latin typeface="Times"/>
                <a:ea typeface="Times"/>
                <a:cs typeface="Times"/>
                <a:sym typeface="Times"/>
              </a:rPr>
              <a:t>Address translation</a:t>
            </a:r>
            <a:endParaRPr/>
          </a:p>
        </p:txBody>
      </p:sp>
      <p:pic>
        <p:nvPicPr>
          <p:cNvPr id="864" name="Google Shape;864;p75"/>
          <p:cNvPicPr preferRelativeResize="0"/>
          <p:nvPr/>
        </p:nvPicPr>
        <p:blipFill rotWithShape="1">
          <a:blip r:embed="rId3">
            <a:alphaModFix/>
          </a:blip>
          <a:srcRect/>
          <a:stretch/>
        </p:blipFill>
        <p:spPr>
          <a:xfrm>
            <a:off x="593725" y="2362200"/>
            <a:ext cx="8169275" cy="2551112"/>
          </a:xfrm>
          <a:prstGeom prst="rect">
            <a:avLst/>
          </a:prstGeom>
          <a:noFill/>
          <a:ln>
            <a:noFill/>
          </a:ln>
        </p:spPr>
      </p:pic>
      <p:pic>
        <p:nvPicPr>
          <p:cNvPr id="865" name="Google Shape;865;p75"/>
          <p:cNvPicPr preferRelativeResize="0"/>
          <p:nvPr/>
        </p:nvPicPr>
        <p:blipFill rotWithShape="1">
          <a:blip r:embed="rId4">
            <a:alphaModFix/>
          </a:blip>
          <a:srcRect/>
          <a:stretch/>
        </p:blipFill>
        <p:spPr>
          <a:xfrm>
            <a:off x="3322637" y="2805112"/>
            <a:ext cx="1173162" cy="538162"/>
          </a:xfrm>
          <a:prstGeom prst="rect">
            <a:avLst/>
          </a:prstGeom>
          <a:noFill/>
          <a:ln>
            <a:noFill/>
          </a:ln>
        </p:spPr>
      </p:pic>
      <p:pic>
        <p:nvPicPr>
          <p:cNvPr id="866" name="Google Shape;866;p75"/>
          <p:cNvPicPr preferRelativeResize="0"/>
          <p:nvPr/>
        </p:nvPicPr>
        <p:blipFill rotWithShape="1">
          <a:blip r:embed="rId5">
            <a:alphaModFix/>
          </a:blip>
          <a:srcRect/>
          <a:stretch/>
        </p:blipFill>
        <p:spPr>
          <a:xfrm>
            <a:off x="5702300" y="2782887"/>
            <a:ext cx="1187450" cy="560387"/>
          </a:xfrm>
          <a:prstGeom prst="rect">
            <a:avLst/>
          </a:prstGeom>
          <a:noFill/>
          <a:ln>
            <a:noFill/>
          </a:ln>
        </p:spPr>
      </p:pic>
      <p:pic>
        <p:nvPicPr>
          <p:cNvPr id="867" name="Google Shape;867;p75"/>
          <p:cNvPicPr preferRelativeResize="0"/>
          <p:nvPr/>
        </p:nvPicPr>
        <p:blipFill rotWithShape="1">
          <a:blip r:embed="rId6">
            <a:alphaModFix/>
          </a:blip>
          <a:srcRect/>
          <a:stretch/>
        </p:blipFill>
        <p:spPr>
          <a:xfrm>
            <a:off x="5448300" y="3752850"/>
            <a:ext cx="1711325" cy="666750"/>
          </a:xfrm>
          <a:prstGeom prst="rect">
            <a:avLst/>
          </a:prstGeom>
          <a:noFill/>
          <a:ln>
            <a:noFill/>
          </a:ln>
        </p:spPr>
      </p:pic>
      <p:sp>
        <p:nvSpPr>
          <p:cNvPr id="868" name="Google Shape;868;p75"/>
          <p:cNvSpPr txBox="1"/>
          <p:nvPr/>
        </p:nvSpPr>
        <p:spPr>
          <a:xfrm>
            <a:off x="381000" y="2209800"/>
            <a:ext cx="4419600" cy="2971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pic>
        <p:nvPicPr>
          <p:cNvPr id="869" name="Google Shape;869;p75"/>
          <p:cNvPicPr preferRelativeResize="0"/>
          <p:nvPr/>
        </p:nvPicPr>
        <p:blipFill rotWithShape="1">
          <a:blip r:embed="rId7">
            <a:alphaModFix/>
          </a:blip>
          <a:srcRect/>
          <a:stretch/>
        </p:blipFill>
        <p:spPr>
          <a:xfrm>
            <a:off x="2805112" y="3905250"/>
            <a:ext cx="1711325" cy="666750"/>
          </a:xfrm>
          <a:prstGeom prst="rect">
            <a:avLst/>
          </a:prstGeom>
          <a:noFill/>
          <a:ln>
            <a:noFill/>
          </a:ln>
        </p:spPr>
      </p:pic>
      <p:sp>
        <p:nvSpPr>
          <p:cNvPr id="870" name="Google Shape;870;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65</a:t>
            </a:fld>
            <a:endParaRPr/>
          </a:p>
        </p:txBody>
      </p:sp>
      <p:sp>
        <p:nvSpPr>
          <p:cNvPr id="877" name="Google Shape;877;p7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18.31: </a:t>
            </a:r>
            <a:r>
              <a:rPr lang="en-US" sz="2000" b="1" i="1" u="none">
                <a:solidFill>
                  <a:schemeClr val="dk1"/>
                </a:solidFill>
                <a:latin typeface="Times"/>
                <a:ea typeface="Times"/>
                <a:cs typeface="Times"/>
                <a:sym typeface="Times"/>
              </a:rPr>
              <a:t>Translation</a:t>
            </a:r>
            <a:endParaRPr/>
          </a:p>
        </p:txBody>
      </p:sp>
      <p:pic>
        <p:nvPicPr>
          <p:cNvPr id="878" name="Google Shape;878;p76"/>
          <p:cNvPicPr preferRelativeResize="0"/>
          <p:nvPr/>
        </p:nvPicPr>
        <p:blipFill rotWithShape="1">
          <a:blip r:embed="rId3">
            <a:alphaModFix/>
          </a:blip>
          <a:srcRect/>
          <a:stretch/>
        </p:blipFill>
        <p:spPr>
          <a:xfrm>
            <a:off x="280987" y="968375"/>
            <a:ext cx="8482012" cy="4954587"/>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7"/>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18.1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Five-column translation table</a:t>
            </a:r>
            <a:endParaRPr/>
          </a:p>
        </p:txBody>
      </p:sp>
      <p:pic>
        <p:nvPicPr>
          <p:cNvPr id="885" name="Google Shape;885;p77"/>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886" name="Google Shape;886;p77"/>
          <p:cNvGrpSpPr/>
          <p:nvPr/>
        </p:nvGrpSpPr>
        <p:grpSpPr>
          <a:xfrm>
            <a:off x="246062" y="2667000"/>
            <a:ext cx="8596312" cy="2168525"/>
            <a:chOff x="245679" y="2667000"/>
            <a:chExt cx="8597319" cy="2167851"/>
          </a:xfrm>
        </p:grpSpPr>
        <p:pic>
          <p:nvPicPr>
            <p:cNvPr id="887" name="Google Shape;887;p77"/>
            <p:cNvPicPr preferRelativeResize="0"/>
            <p:nvPr/>
          </p:nvPicPr>
          <p:blipFill rotWithShape="1">
            <a:blip r:embed="rId4">
              <a:alphaModFix/>
            </a:blip>
            <a:srcRect/>
            <a:stretch/>
          </p:blipFill>
          <p:spPr>
            <a:xfrm>
              <a:off x="245679" y="2667000"/>
              <a:ext cx="8597319" cy="2167851"/>
            </a:xfrm>
            <a:prstGeom prst="rect">
              <a:avLst/>
            </a:prstGeom>
            <a:noFill/>
            <a:ln>
              <a:noFill/>
            </a:ln>
          </p:spPr>
        </p:pic>
        <p:sp>
          <p:nvSpPr>
            <p:cNvPr id="888" name="Google Shape;888;p77"/>
            <p:cNvSpPr txBox="1"/>
            <p:nvPr/>
          </p:nvSpPr>
          <p:spPr>
            <a:xfrm>
              <a:off x="346841" y="2743200"/>
              <a:ext cx="8339959" cy="2015451"/>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889" name="Google Shape;889;p7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66</a:t>
            </a:fld>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67</a:t>
            </a:fld>
            <a:endParaRPr/>
          </a:p>
        </p:txBody>
      </p:sp>
      <p:sp>
        <p:nvSpPr>
          <p:cNvPr id="896" name="Google Shape;896;p7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97" name="Google Shape;897;p78"/>
          <p:cNvSpPr txBox="1"/>
          <p:nvPr/>
        </p:nvSpPr>
        <p:spPr>
          <a:xfrm>
            <a:off x="228600" y="406400"/>
            <a:ext cx="7340600"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18-5   FORWARDING OF IP PACKETS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New Roman"/>
              <a:ea typeface="Times New Roman"/>
              <a:cs typeface="Times New Roman"/>
              <a:sym typeface="Times New Roman"/>
            </a:endParaRPr>
          </a:p>
        </p:txBody>
      </p:sp>
      <p:sp>
        <p:nvSpPr>
          <p:cNvPr id="898" name="Google Shape;898;p7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99" name="Google Shape;899;p78"/>
          <p:cNvSpPr txBox="1"/>
          <p:nvPr/>
        </p:nvSpPr>
        <p:spPr>
          <a:xfrm>
            <a:off x="381000" y="1658937"/>
            <a:ext cx="8077200" cy="39909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We discussed the concept of forwarding at the network layer earlier in this chapter. In this section, we extend the concept to include the role of IP addresses in forwarding. As we discussed before, forwarding means to place the packet in its route to its destination. </a:t>
            </a: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7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68</a:t>
            </a:fld>
            <a:endParaRPr/>
          </a:p>
        </p:txBody>
      </p:sp>
      <p:sp>
        <p:nvSpPr>
          <p:cNvPr id="906" name="Google Shape;906;p7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07" name="Google Shape;907;p7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08" name="Google Shape;908;p7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09" name="Google Shape;909;p7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10" name="Google Shape;910;p7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11" name="Google Shape;911;p7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12" name="Google Shape;912;p7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13" name="Google Shape;913;p79"/>
          <p:cNvSpPr txBox="1"/>
          <p:nvPr/>
        </p:nvSpPr>
        <p:spPr>
          <a:xfrm>
            <a:off x="1106487" y="0"/>
            <a:ext cx="772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18.5.1  Destination Address Forwarding</a:t>
            </a:r>
            <a:endParaRPr/>
          </a:p>
        </p:txBody>
      </p:sp>
      <p:sp>
        <p:nvSpPr>
          <p:cNvPr id="914" name="Google Shape;914;p79"/>
          <p:cNvSpPr txBox="1"/>
          <p:nvPr/>
        </p:nvSpPr>
        <p:spPr>
          <a:xfrm>
            <a:off x="357187"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first discuss forwarding based on the destination address. This is a traditional approach, which is prevalent today. In this case, forwarding requires a host or a router to have a forwarding table. When a host has a packet to send or when a router has received a packet to be forwarded, it looks at this table to find the next hop to deliver the packet to.</a:t>
            </a: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8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69</a:t>
            </a:fld>
            <a:endParaRPr/>
          </a:p>
        </p:txBody>
      </p:sp>
      <p:sp>
        <p:nvSpPr>
          <p:cNvPr id="921" name="Google Shape;921;p8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18.32:  </a:t>
            </a:r>
            <a:r>
              <a:rPr lang="en-US" sz="2000" b="1" i="1" u="none">
                <a:solidFill>
                  <a:schemeClr val="dk1"/>
                </a:solidFill>
                <a:latin typeface="Times"/>
                <a:ea typeface="Times"/>
                <a:cs typeface="Times"/>
                <a:sym typeface="Times"/>
              </a:rPr>
              <a:t>Simplified forwarding module in classless address</a:t>
            </a:r>
            <a:endParaRPr/>
          </a:p>
        </p:txBody>
      </p:sp>
      <p:pic>
        <p:nvPicPr>
          <p:cNvPr id="922" name="Google Shape;922;p80"/>
          <p:cNvPicPr preferRelativeResize="0"/>
          <p:nvPr/>
        </p:nvPicPr>
        <p:blipFill rotWithShape="1">
          <a:blip r:embed="rId3">
            <a:alphaModFix/>
          </a:blip>
          <a:srcRect/>
          <a:stretch/>
        </p:blipFill>
        <p:spPr>
          <a:xfrm>
            <a:off x="365125" y="2101850"/>
            <a:ext cx="8397875" cy="32337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5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a:t>
            </a:fld>
            <a:endParaRPr/>
          </a:p>
        </p:txBody>
      </p:sp>
      <p:sp>
        <p:nvSpPr>
          <p:cNvPr id="161" name="Google Shape;161;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3" name="Google Shape;163;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4" name="Google Shape;164;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6" name="Google Shape;166;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7" name="Google Shape;167;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8" name="Google Shape;168;p22"/>
          <p:cNvSpPr txBox="1"/>
          <p:nvPr/>
        </p:nvSpPr>
        <p:spPr>
          <a:xfrm>
            <a:off x="1106487" y="0"/>
            <a:ext cx="3968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18.18.1  Packetizing</a:t>
            </a:r>
            <a:endParaRPr/>
          </a:p>
        </p:txBody>
      </p:sp>
      <p:sp>
        <p:nvSpPr>
          <p:cNvPr id="169" name="Google Shape;169;p22"/>
          <p:cNvSpPr txBox="1"/>
          <p:nvPr/>
        </p:nvSpPr>
        <p:spPr>
          <a:xfrm>
            <a:off x="381000" y="1293812"/>
            <a:ext cx="7924800" cy="48323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first duty of the network layer is definitely packetizing: encapsulating the payload in a network-layer packet at the source and </a:t>
            </a:r>
            <a:r>
              <a:rPr lang="en-US" sz="2800" b="1" i="1" u="none" dirty="0" err="1">
                <a:solidFill>
                  <a:srgbClr val="00B0F0"/>
                </a:solidFill>
                <a:latin typeface="Times New Roman"/>
                <a:ea typeface="Times New Roman"/>
                <a:cs typeface="Times New Roman"/>
                <a:sym typeface="Times New Roman"/>
              </a:rPr>
              <a:t>decapsulating</a:t>
            </a:r>
            <a:r>
              <a:rPr lang="en-US" sz="2800" b="1" i="1" u="none" dirty="0">
                <a:solidFill>
                  <a:srgbClr val="00B0F0"/>
                </a:solidFill>
                <a:latin typeface="Times New Roman"/>
                <a:ea typeface="Times New Roman"/>
                <a:cs typeface="Times New Roman"/>
                <a:sym typeface="Times New Roman"/>
              </a:rPr>
              <a:t> the payload from the network-layer packet at the destination. </a:t>
            </a:r>
            <a:r>
              <a:rPr lang="en-US" sz="2800" b="1" i="1" u="none" dirty="0">
                <a:solidFill>
                  <a:schemeClr val="dk1"/>
                </a:solidFill>
                <a:latin typeface="Times New Roman"/>
                <a:ea typeface="Times New Roman"/>
                <a:cs typeface="Times New Roman"/>
                <a:sym typeface="Times New Roman"/>
              </a:rPr>
              <a:t>In other words, one duty of the network layer is to carry a payload from the source to the destination without changing it or using it. The network layer is doing the service of a carrier such as the postal office, which is responsible for delivery of packages from a sender to a receiver without changing or using the contents.</a:t>
            </a:r>
            <a:endParaRPr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81"/>
          <p:cNvSpPr txBox="1"/>
          <p:nvPr/>
        </p:nvSpPr>
        <p:spPr>
          <a:xfrm>
            <a:off x="28575" y="6096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Make a forwarding table for router R1 using the configuration in Figure 18.33.</a:t>
            </a:r>
            <a:endParaRPr/>
          </a:p>
        </p:txBody>
      </p:sp>
      <p:grpSp>
        <p:nvGrpSpPr>
          <p:cNvPr id="929" name="Google Shape;929;p81"/>
          <p:cNvGrpSpPr/>
          <p:nvPr/>
        </p:nvGrpSpPr>
        <p:grpSpPr>
          <a:xfrm>
            <a:off x="0" y="0"/>
            <a:ext cx="9144000" cy="609600"/>
            <a:chOff x="0" y="2448"/>
            <a:chExt cx="5760" cy="384"/>
          </a:xfrm>
        </p:grpSpPr>
        <p:sp>
          <p:nvSpPr>
            <p:cNvPr id="930" name="Google Shape;930;p8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31" name="Google Shape;931;p81"/>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18.7</a:t>
              </a:r>
              <a:endParaRPr/>
            </a:p>
          </p:txBody>
        </p:sp>
      </p:grpSp>
      <p:sp>
        <p:nvSpPr>
          <p:cNvPr id="932" name="Google Shape;932;p81"/>
          <p:cNvSpPr txBox="1"/>
          <p:nvPr/>
        </p:nvSpPr>
        <p:spPr>
          <a:xfrm>
            <a:off x="152400" y="17526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Table 18.2 shows the corresponding table.</a:t>
            </a:r>
            <a:endParaRPr/>
          </a:p>
        </p:txBody>
      </p:sp>
      <p:sp>
        <p:nvSpPr>
          <p:cNvPr id="933" name="Google Shape;933;p81"/>
          <p:cNvSpPr txBox="1"/>
          <p:nvPr/>
        </p:nvSpPr>
        <p:spPr>
          <a:xfrm>
            <a:off x="609600" y="29670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18.2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Forwarding table for router R1 in Figure 4.46</a:t>
            </a:r>
            <a:endParaRPr/>
          </a:p>
        </p:txBody>
      </p:sp>
      <p:grpSp>
        <p:nvGrpSpPr>
          <p:cNvPr id="934" name="Google Shape;934;p81"/>
          <p:cNvGrpSpPr/>
          <p:nvPr/>
        </p:nvGrpSpPr>
        <p:grpSpPr>
          <a:xfrm>
            <a:off x="547687" y="3541712"/>
            <a:ext cx="8089900" cy="2554287"/>
            <a:chOff x="547851" y="3505200"/>
            <a:chExt cx="8089203" cy="2553695"/>
          </a:xfrm>
        </p:grpSpPr>
        <p:pic>
          <p:nvPicPr>
            <p:cNvPr id="935" name="Google Shape;935;p81"/>
            <p:cNvPicPr preferRelativeResize="0"/>
            <p:nvPr/>
          </p:nvPicPr>
          <p:blipFill rotWithShape="1">
            <a:blip r:embed="rId3">
              <a:alphaModFix/>
            </a:blip>
            <a:srcRect/>
            <a:stretch/>
          </p:blipFill>
          <p:spPr>
            <a:xfrm>
              <a:off x="547851" y="3505200"/>
              <a:ext cx="8089203" cy="2553695"/>
            </a:xfrm>
            <a:prstGeom prst="rect">
              <a:avLst/>
            </a:prstGeom>
            <a:noFill/>
            <a:ln>
              <a:noFill/>
            </a:ln>
          </p:spPr>
        </p:pic>
        <p:sp>
          <p:nvSpPr>
            <p:cNvPr id="936" name="Google Shape;936;p81"/>
            <p:cNvSpPr txBox="1"/>
            <p:nvPr/>
          </p:nvSpPr>
          <p:spPr>
            <a:xfrm>
              <a:off x="651641" y="3505200"/>
              <a:ext cx="7806559" cy="243840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37" name="Google Shape;937;p8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33"/>
                                        </p:tgtEl>
                                        <p:attrNameLst>
                                          <p:attrName>style.visibility</p:attrName>
                                        </p:attrNameLst>
                                      </p:cBhvr>
                                      <p:to>
                                        <p:strVal val="visible"/>
                                      </p:to>
                                    </p:set>
                                    <p:animEffect transition="in" filter="fade">
                                      <p:cBhvr>
                                        <p:cTn id="11" dur="5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71</a:t>
            </a:fld>
            <a:endParaRPr/>
          </a:p>
        </p:txBody>
      </p:sp>
      <p:sp>
        <p:nvSpPr>
          <p:cNvPr id="944" name="Google Shape;944;p8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18.33: </a:t>
            </a:r>
            <a:r>
              <a:rPr lang="en-US" sz="2000" b="1" i="1" u="none">
                <a:solidFill>
                  <a:schemeClr val="dk1"/>
                </a:solidFill>
                <a:latin typeface="Times"/>
                <a:ea typeface="Times"/>
                <a:cs typeface="Times"/>
                <a:sym typeface="Times"/>
              </a:rPr>
              <a:t>Configuration for Example 4.7</a:t>
            </a:r>
            <a:endParaRPr/>
          </a:p>
        </p:txBody>
      </p:sp>
      <p:pic>
        <p:nvPicPr>
          <p:cNvPr id="945" name="Google Shape;945;p82"/>
          <p:cNvPicPr preferRelativeResize="0"/>
          <p:nvPr/>
        </p:nvPicPr>
        <p:blipFill rotWithShape="1">
          <a:blip r:embed="rId3">
            <a:alphaModFix/>
          </a:blip>
          <a:srcRect/>
          <a:stretch/>
        </p:blipFill>
        <p:spPr>
          <a:xfrm>
            <a:off x="1144587" y="1143000"/>
            <a:ext cx="6780212" cy="5081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animEffect transition="in" filter="fade">
                                      <p:cBhvr>
                                        <p:cTn id="7" dur="2000"/>
                                        <p:tgtEl>
                                          <p:spTgt spid="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83"/>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Instead of Table 18.2, we can use Table 18.3, in which the network address/mask is given in bits.</a:t>
            </a:r>
            <a:endParaRPr/>
          </a:p>
        </p:txBody>
      </p:sp>
      <p:grpSp>
        <p:nvGrpSpPr>
          <p:cNvPr id="952" name="Google Shape;952;p83"/>
          <p:cNvGrpSpPr/>
          <p:nvPr/>
        </p:nvGrpSpPr>
        <p:grpSpPr>
          <a:xfrm>
            <a:off x="0" y="0"/>
            <a:ext cx="9144000" cy="609600"/>
            <a:chOff x="0" y="2448"/>
            <a:chExt cx="5760" cy="384"/>
          </a:xfrm>
        </p:grpSpPr>
        <p:sp>
          <p:nvSpPr>
            <p:cNvPr id="953" name="Google Shape;953;p8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4" name="Google Shape;954;p83"/>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18.8</a:t>
              </a:r>
              <a:endParaRPr/>
            </a:p>
          </p:txBody>
        </p:sp>
      </p:grpSp>
      <p:sp>
        <p:nvSpPr>
          <p:cNvPr id="955" name="Google Shape;955;p83"/>
          <p:cNvSpPr txBox="1"/>
          <p:nvPr/>
        </p:nvSpPr>
        <p:spPr>
          <a:xfrm>
            <a:off x="533400" y="1752600"/>
            <a:ext cx="80010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18.3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Forwarding table for router R1 using prefix bits</a:t>
            </a:r>
            <a:endParaRPr/>
          </a:p>
        </p:txBody>
      </p:sp>
      <p:sp>
        <p:nvSpPr>
          <p:cNvPr id="956" name="Google Shape;956;p83"/>
          <p:cNvSpPr txBox="1"/>
          <p:nvPr/>
        </p:nvSpPr>
        <p:spPr>
          <a:xfrm>
            <a:off x="76200" y="4876800"/>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When a packet arrives whose leftmost 26 bits in the destination address match the bits in the first row, the packet is sent out from interface m2. And so on.</a:t>
            </a:r>
            <a:endParaRPr/>
          </a:p>
        </p:txBody>
      </p:sp>
      <p:grpSp>
        <p:nvGrpSpPr>
          <p:cNvPr id="957" name="Google Shape;957;p83"/>
          <p:cNvGrpSpPr/>
          <p:nvPr/>
        </p:nvGrpSpPr>
        <p:grpSpPr>
          <a:xfrm>
            <a:off x="346075" y="2478087"/>
            <a:ext cx="8313737" cy="2322512"/>
            <a:chOff x="346841" y="2286000"/>
            <a:chExt cx="8313339" cy="2323153"/>
          </a:xfrm>
        </p:grpSpPr>
        <p:pic>
          <p:nvPicPr>
            <p:cNvPr id="958" name="Google Shape;958;p83"/>
            <p:cNvPicPr preferRelativeResize="0"/>
            <p:nvPr/>
          </p:nvPicPr>
          <p:blipFill rotWithShape="1">
            <a:blip r:embed="rId3">
              <a:alphaModFix/>
            </a:blip>
            <a:srcRect/>
            <a:stretch/>
          </p:blipFill>
          <p:spPr>
            <a:xfrm>
              <a:off x="352097" y="2286000"/>
              <a:ext cx="8308083" cy="2323153"/>
            </a:xfrm>
            <a:prstGeom prst="rect">
              <a:avLst/>
            </a:prstGeom>
            <a:noFill/>
            <a:ln>
              <a:noFill/>
            </a:ln>
          </p:spPr>
        </p:pic>
        <p:sp>
          <p:nvSpPr>
            <p:cNvPr id="959" name="Google Shape;959;p83"/>
            <p:cNvSpPr txBox="1"/>
            <p:nvPr/>
          </p:nvSpPr>
          <p:spPr>
            <a:xfrm>
              <a:off x="346841" y="2392680"/>
              <a:ext cx="8187559" cy="210312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960" name="Google Shape;960;p8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5"/>
                                        </p:tgtEl>
                                        <p:attrNameLst>
                                          <p:attrName>style.visibility</p:attrName>
                                        </p:attrNameLst>
                                      </p:cBhvr>
                                      <p:to>
                                        <p:strVal val="visible"/>
                                      </p:to>
                                    </p:set>
                                    <p:animEffect transition="in" filter="fade">
                                      <p:cBhvr>
                                        <p:cTn id="7" dur="500"/>
                                        <p:tgtEl>
                                          <p:spTgt spid="9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4"/>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Show the forwarding process if a packet arrives at R1 in Figure 18.33 with the destination address 180.70.65.140.</a:t>
            </a:r>
            <a:endParaRPr/>
          </a:p>
        </p:txBody>
      </p:sp>
      <p:grpSp>
        <p:nvGrpSpPr>
          <p:cNvPr id="967" name="Google Shape;967;p84"/>
          <p:cNvGrpSpPr/>
          <p:nvPr/>
        </p:nvGrpSpPr>
        <p:grpSpPr>
          <a:xfrm>
            <a:off x="0" y="0"/>
            <a:ext cx="9144000" cy="609600"/>
            <a:chOff x="0" y="2448"/>
            <a:chExt cx="5760" cy="384"/>
          </a:xfrm>
        </p:grpSpPr>
        <p:sp>
          <p:nvSpPr>
            <p:cNvPr id="968" name="Google Shape;968;p8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9" name="Google Shape;969;p84"/>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18.9</a:t>
              </a:r>
              <a:endParaRPr/>
            </a:p>
          </p:txBody>
        </p:sp>
      </p:grpSp>
      <p:sp>
        <p:nvSpPr>
          <p:cNvPr id="970" name="Google Shape;970;p84"/>
          <p:cNvSpPr txBox="1"/>
          <p:nvPr/>
        </p:nvSpPr>
        <p:spPr>
          <a:xfrm>
            <a:off x="76200" y="1905000"/>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router performs the following steps:</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1. </a:t>
            </a:r>
            <a:r>
              <a:rPr lang="en-US" sz="2800" b="0" i="0" u="none">
                <a:solidFill>
                  <a:schemeClr val="dk1"/>
                </a:solidFill>
                <a:latin typeface="Times New Roman"/>
                <a:ea typeface="Times New Roman"/>
                <a:cs typeface="Times New Roman"/>
                <a:sym typeface="Times New Roman"/>
              </a:rPr>
              <a:t>The first mask (</a:t>
            </a:r>
            <a:r>
              <a:rPr lang="en-US" sz="2800" b="1" i="0" u="none">
                <a:solidFill>
                  <a:srgbClr val="FF0000"/>
                </a:solidFill>
                <a:latin typeface="Times New Roman"/>
                <a:ea typeface="Times New Roman"/>
                <a:cs typeface="Times New Roman"/>
                <a:sym typeface="Times New Roman"/>
              </a:rPr>
              <a:t>/26</a:t>
            </a:r>
            <a:r>
              <a:rPr lang="en-US" sz="2800" b="0" i="0" u="none">
                <a:solidFill>
                  <a:schemeClr val="dk1"/>
                </a:solidFill>
                <a:latin typeface="Times New Roman"/>
                <a:ea typeface="Times New Roman"/>
                <a:cs typeface="Times New Roman"/>
                <a:sym typeface="Times New Roman"/>
              </a:rPr>
              <a:t>) is applied to the destination address.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The result is 180.70.65.128, which does not match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corresponding network address.</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2. </a:t>
            </a:r>
            <a:r>
              <a:rPr lang="en-US" sz="2800" b="0" i="0" u="none">
                <a:solidFill>
                  <a:schemeClr val="dk1"/>
                </a:solidFill>
                <a:latin typeface="Times New Roman"/>
                <a:ea typeface="Times New Roman"/>
                <a:cs typeface="Times New Roman"/>
                <a:sym typeface="Times New Roman"/>
              </a:rPr>
              <a:t>The second mask (</a:t>
            </a:r>
            <a:r>
              <a:rPr lang="en-US" sz="2800" b="1" i="0" u="none">
                <a:solidFill>
                  <a:srgbClr val="FF0000"/>
                </a:solidFill>
                <a:latin typeface="Times New Roman"/>
                <a:ea typeface="Times New Roman"/>
                <a:cs typeface="Times New Roman"/>
                <a:sym typeface="Times New Roman"/>
              </a:rPr>
              <a:t>/25</a:t>
            </a:r>
            <a:r>
              <a:rPr lang="en-US" sz="2800" b="0" i="0" u="none">
                <a:solidFill>
                  <a:schemeClr val="dk1"/>
                </a:solidFill>
                <a:latin typeface="Times New Roman"/>
                <a:ea typeface="Times New Roman"/>
                <a:cs typeface="Times New Roman"/>
                <a:sym typeface="Times New Roman"/>
              </a:rPr>
              <a:t>) is applied to the destination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address. The result is 180.70.65.128, which matches the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corresponding network address. The next-hop address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and the interface number m0 are extracted for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      forwarding the packet (see Chapter 5).</a:t>
            </a:r>
            <a:endParaRPr/>
          </a:p>
        </p:txBody>
      </p:sp>
      <p:sp>
        <p:nvSpPr>
          <p:cNvPr id="971" name="Google Shape;971;p8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74</a:t>
            </a:fld>
            <a:endParaRPr/>
          </a:p>
        </p:txBody>
      </p:sp>
      <p:sp>
        <p:nvSpPr>
          <p:cNvPr id="978" name="Google Shape;978;p8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18.34: </a:t>
            </a:r>
            <a:r>
              <a:rPr lang="en-US" sz="2000" b="1" i="1" u="none">
                <a:solidFill>
                  <a:schemeClr val="dk1"/>
                </a:solidFill>
                <a:latin typeface="Times"/>
                <a:ea typeface="Times"/>
                <a:cs typeface="Times"/>
                <a:sym typeface="Times"/>
              </a:rPr>
              <a:t>Address aggregation</a:t>
            </a:r>
            <a:endParaRPr/>
          </a:p>
        </p:txBody>
      </p:sp>
      <p:pic>
        <p:nvPicPr>
          <p:cNvPr id="979" name="Google Shape;979;p85"/>
          <p:cNvPicPr preferRelativeResize="0"/>
          <p:nvPr/>
        </p:nvPicPr>
        <p:blipFill rotWithShape="1">
          <a:blip r:embed="rId3">
            <a:alphaModFix/>
          </a:blip>
          <a:srcRect/>
          <a:stretch/>
        </p:blipFill>
        <p:spPr>
          <a:xfrm>
            <a:off x="688975" y="1285875"/>
            <a:ext cx="6361112" cy="3286125"/>
          </a:xfrm>
          <a:prstGeom prst="rect">
            <a:avLst/>
          </a:prstGeom>
          <a:noFill/>
          <a:ln>
            <a:noFill/>
          </a:ln>
        </p:spPr>
      </p:pic>
      <p:pic>
        <p:nvPicPr>
          <p:cNvPr id="980" name="Google Shape;980;p85"/>
          <p:cNvPicPr preferRelativeResize="0"/>
          <p:nvPr/>
        </p:nvPicPr>
        <p:blipFill rotWithShape="1">
          <a:blip r:embed="rId4">
            <a:alphaModFix/>
          </a:blip>
          <a:srcRect/>
          <a:stretch/>
        </p:blipFill>
        <p:spPr>
          <a:xfrm>
            <a:off x="4322762" y="4567237"/>
            <a:ext cx="3678237" cy="1681162"/>
          </a:xfrm>
          <a:prstGeom prst="rect">
            <a:avLst/>
          </a:prstGeom>
          <a:noFill/>
          <a:ln>
            <a:noFill/>
          </a:ln>
        </p:spPr>
      </p:pic>
      <p:pic>
        <p:nvPicPr>
          <p:cNvPr id="981" name="Google Shape;981;p85"/>
          <p:cNvPicPr preferRelativeResize="0"/>
          <p:nvPr/>
        </p:nvPicPr>
        <p:blipFill rotWithShape="1">
          <a:blip r:embed="rId5">
            <a:alphaModFix/>
          </a:blip>
          <a:srcRect/>
          <a:stretch/>
        </p:blipFill>
        <p:spPr>
          <a:xfrm>
            <a:off x="4267200" y="762000"/>
            <a:ext cx="3735387" cy="1155700"/>
          </a:xfrm>
          <a:prstGeom prst="rect">
            <a:avLst/>
          </a:prstGeom>
          <a:noFill/>
          <a:ln>
            <a:noFill/>
          </a:ln>
        </p:spPr>
      </p:pic>
      <p:pic>
        <p:nvPicPr>
          <p:cNvPr id="982" name="Google Shape;982;p85"/>
          <p:cNvPicPr preferRelativeResize="0"/>
          <p:nvPr/>
        </p:nvPicPr>
        <p:blipFill rotWithShape="1">
          <a:blip r:embed="rId6">
            <a:alphaModFix/>
          </a:blip>
          <a:srcRect/>
          <a:stretch/>
        </p:blipFill>
        <p:spPr>
          <a:xfrm>
            <a:off x="4419600" y="3429000"/>
            <a:ext cx="3416300" cy="1004887"/>
          </a:xfrm>
          <a:prstGeom prst="rect">
            <a:avLst/>
          </a:prstGeom>
          <a:noFill/>
          <a:ln>
            <a:noFill/>
          </a:ln>
        </p:spPr>
      </p:pic>
      <p:pic>
        <p:nvPicPr>
          <p:cNvPr id="983" name="Google Shape;983;p85"/>
          <p:cNvPicPr preferRelativeResize="0"/>
          <p:nvPr/>
        </p:nvPicPr>
        <p:blipFill rotWithShape="1">
          <a:blip r:embed="rId7">
            <a:alphaModFix/>
          </a:blip>
          <a:srcRect/>
          <a:stretch/>
        </p:blipFill>
        <p:spPr>
          <a:xfrm>
            <a:off x="4267200" y="2025650"/>
            <a:ext cx="3660775" cy="56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83"/>
                                        </p:tgtEl>
                                        <p:attrNameLst>
                                          <p:attrName>style.visibility</p:attrName>
                                        </p:attrNameLst>
                                      </p:cBhvr>
                                      <p:to>
                                        <p:strVal val="visible"/>
                                      </p:to>
                                    </p:set>
                                    <p:animEffect transition="in" filter="fade">
                                      <p:cBhvr>
                                        <p:cTn id="11" dur="500"/>
                                        <p:tgtEl>
                                          <p:spTgt spid="9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82"/>
                                        </p:tgtEl>
                                        <p:attrNameLst>
                                          <p:attrName>style.visibility</p:attrName>
                                        </p:attrNameLst>
                                      </p:cBhvr>
                                      <p:to>
                                        <p:strVal val="visible"/>
                                      </p:to>
                                    </p:set>
                                    <p:animEffect transition="in" filter="fade">
                                      <p:cBhvr>
                                        <p:cTn id="16" dur="500"/>
                                        <p:tgtEl>
                                          <p:spTgt spid="98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80"/>
                                        </p:tgtEl>
                                        <p:attrNameLst>
                                          <p:attrName>style.visibility</p:attrName>
                                        </p:attrNameLst>
                                      </p:cBhvr>
                                      <p:to>
                                        <p:strVal val="visible"/>
                                      </p:to>
                                    </p:set>
                                    <p:anim calcmode="lin" valueType="num">
                                      <p:cBhvr additive="base">
                                        <p:cTn id="21" dur="500"/>
                                        <p:tgtEl>
                                          <p:spTgt spid="980"/>
                                        </p:tgtEl>
                                        <p:attrNameLst>
                                          <p:attrName>ppt_w</p:attrName>
                                        </p:attrNameLst>
                                      </p:cBhvr>
                                      <p:tavLst>
                                        <p:tav tm="0">
                                          <p:val>
                                            <p:strVal val="0"/>
                                          </p:val>
                                        </p:tav>
                                        <p:tav tm="100000">
                                          <p:val>
                                            <p:strVal val="#ppt_w"/>
                                          </p:val>
                                        </p:tav>
                                      </p:tavLst>
                                    </p:anim>
                                    <p:anim calcmode="lin" valueType="num">
                                      <p:cBhvr additive="base">
                                        <p:cTn id="22" dur="500"/>
                                        <p:tgtEl>
                                          <p:spTgt spid="9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8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75</a:t>
            </a:fld>
            <a:endParaRPr/>
          </a:p>
        </p:txBody>
      </p:sp>
      <p:sp>
        <p:nvSpPr>
          <p:cNvPr id="990" name="Google Shape;990;p8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18.35: </a:t>
            </a:r>
            <a:r>
              <a:rPr lang="en-US" sz="2000" b="1" i="1" u="none">
                <a:solidFill>
                  <a:schemeClr val="dk1"/>
                </a:solidFill>
                <a:latin typeface="Times"/>
                <a:ea typeface="Times"/>
                <a:cs typeface="Times"/>
                <a:sym typeface="Times"/>
              </a:rPr>
              <a:t>Longest mask matching</a:t>
            </a:r>
            <a:endParaRPr/>
          </a:p>
        </p:txBody>
      </p:sp>
      <p:pic>
        <p:nvPicPr>
          <p:cNvPr id="991" name="Google Shape;991;p86"/>
          <p:cNvPicPr preferRelativeResize="0"/>
          <p:nvPr/>
        </p:nvPicPr>
        <p:blipFill rotWithShape="1">
          <a:blip r:embed="rId3">
            <a:alphaModFix/>
          </a:blip>
          <a:srcRect/>
          <a:stretch/>
        </p:blipFill>
        <p:spPr>
          <a:xfrm>
            <a:off x="596900" y="1371600"/>
            <a:ext cx="7708900" cy="3813175"/>
          </a:xfrm>
          <a:prstGeom prst="rect">
            <a:avLst/>
          </a:prstGeom>
          <a:noFill/>
          <a:ln>
            <a:noFill/>
          </a:ln>
        </p:spPr>
      </p:pic>
      <p:pic>
        <p:nvPicPr>
          <p:cNvPr id="992" name="Google Shape;992;p86"/>
          <p:cNvPicPr preferRelativeResize="0"/>
          <p:nvPr/>
        </p:nvPicPr>
        <p:blipFill rotWithShape="1">
          <a:blip r:embed="rId4">
            <a:alphaModFix/>
          </a:blip>
          <a:srcRect/>
          <a:stretch/>
        </p:blipFill>
        <p:spPr>
          <a:xfrm>
            <a:off x="1828800" y="4953000"/>
            <a:ext cx="3795712" cy="1652587"/>
          </a:xfrm>
          <a:prstGeom prst="rect">
            <a:avLst/>
          </a:prstGeom>
          <a:noFill/>
          <a:ln>
            <a:noFill/>
          </a:ln>
        </p:spPr>
      </p:pic>
      <p:pic>
        <p:nvPicPr>
          <p:cNvPr id="993" name="Google Shape;993;p86"/>
          <p:cNvPicPr preferRelativeResize="0"/>
          <p:nvPr/>
        </p:nvPicPr>
        <p:blipFill rotWithShape="1">
          <a:blip r:embed="rId5">
            <a:alphaModFix/>
          </a:blip>
          <a:srcRect/>
          <a:stretch/>
        </p:blipFill>
        <p:spPr>
          <a:xfrm>
            <a:off x="5029200" y="1382712"/>
            <a:ext cx="3856037" cy="15668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92"/>
                                        </p:tgtEl>
                                        <p:attrNameLst>
                                          <p:attrName>style.visibility</p:attrName>
                                        </p:attrNameLst>
                                      </p:cBhvr>
                                      <p:to>
                                        <p:strVal val="visible"/>
                                      </p:to>
                                    </p:set>
                                    <p:animEffect transition="in" filter="fade">
                                      <p:cBhvr>
                                        <p:cTn id="11" dur="1000"/>
                                        <p:tgtEl>
                                          <p:spTgt spid="99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93"/>
                                        </p:tgtEl>
                                        <p:attrNameLst>
                                          <p:attrName>style.visibility</p:attrName>
                                        </p:attrNameLst>
                                      </p:cBhvr>
                                      <p:to>
                                        <p:strVal val="visible"/>
                                      </p:to>
                                    </p:set>
                                    <p:animEffect transition="in" filter="fade">
                                      <p:cBhvr>
                                        <p:cTn id="16" dur="10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7"/>
          <p:cNvSpPr txBox="1"/>
          <p:nvPr/>
        </p:nvSpPr>
        <p:spPr>
          <a:xfrm>
            <a:off x="76200" y="696912"/>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 an example of hierarchical routing, let us consider Figure 18.36. A regional ISP is granted 16,384 addresses starting from 120.14.64.0. The regional ISP has decided to divide this block into 4 subblocks, each with 4096 addresses. Three of these subblocks are assigned to three local ISPs, the second subblock is reserved for future use. Note that the mask for each block is </a:t>
            </a:r>
            <a:r>
              <a:rPr lang="en-US" sz="2800" b="1" i="0" u="none">
                <a:solidFill>
                  <a:srgbClr val="FF0000"/>
                </a:solidFill>
                <a:latin typeface="Times New Roman"/>
                <a:ea typeface="Times New Roman"/>
                <a:cs typeface="Times New Roman"/>
                <a:sym typeface="Times New Roman"/>
              </a:rPr>
              <a:t>/20 </a:t>
            </a:r>
            <a:r>
              <a:rPr lang="en-US" sz="2800" b="0" i="0" u="none">
                <a:solidFill>
                  <a:schemeClr val="dk1"/>
                </a:solidFill>
                <a:latin typeface="Times New Roman"/>
                <a:ea typeface="Times New Roman"/>
                <a:cs typeface="Times New Roman"/>
                <a:sym typeface="Times New Roman"/>
              </a:rPr>
              <a:t>because the original block with mask /18 is divided into 4 blocks.</a:t>
            </a:r>
            <a:endParaRPr/>
          </a:p>
        </p:txBody>
      </p:sp>
      <p:grpSp>
        <p:nvGrpSpPr>
          <p:cNvPr id="1000" name="Google Shape;1000;p87"/>
          <p:cNvGrpSpPr/>
          <p:nvPr/>
        </p:nvGrpSpPr>
        <p:grpSpPr>
          <a:xfrm>
            <a:off x="0" y="0"/>
            <a:ext cx="9144000" cy="609600"/>
            <a:chOff x="0" y="2448"/>
            <a:chExt cx="5760" cy="384"/>
          </a:xfrm>
        </p:grpSpPr>
        <p:sp>
          <p:nvSpPr>
            <p:cNvPr id="1001" name="Google Shape;1001;p8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2" name="Google Shape;1002;p87"/>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18.10</a:t>
              </a:r>
              <a:endParaRPr/>
            </a:p>
          </p:txBody>
        </p:sp>
      </p:grpSp>
      <p:sp>
        <p:nvSpPr>
          <p:cNvPr id="1003" name="Google Shape;1003;p87"/>
          <p:cNvSpPr txBox="1"/>
          <p:nvPr/>
        </p:nvSpPr>
        <p:spPr>
          <a:xfrm>
            <a:off x="152400" y="4760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figure also shows how local and small ISPs have assigned addresses. </a:t>
            </a:r>
            <a:endParaRPr/>
          </a:p>
        </p:txBody>
      </p:sp>
      <p:sp>
        <p:nvSpPr>
          <p:cNvPr id="1004" name="Google Shape;1004;p8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76</a:t>
            </a:fld>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8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77</a:t>
            </a:fld>
            <a:endParaRPr/>
          </a:p>
        </p:txBody>
      </p:sp>
      <p:sp>
        <p:nvSpPr>
          <p:cNvPr id="1011" name="Google Shape;1011;p8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18.35:  </a:t>
            </a:r>
            <a:r>
              <a:rPr lang="en-US" sz="2000" b="1" i="1" u="none">
                <a:solidFill>
                  <a:schemeClr val="dk1"/>
                </a:solidFill>
                <a:latin typeface="Times"/>
                <a:ea typeface="Times"/>
                <a:cs typeface="Times"/>
                <a:sym typeface="Times"/>
              </a:rPr>
              <a:t> Hierarchical routing with ISPs</a:t>
            </a:r>
            <a:endParaRPr/>
          </a:p>
        </p:txBody>
      </p:sp>
      <p:pic>
        <p:nvPicPr>
          <p:cNvPr id="1012" name="Google Shape;1012;p88"/>
          <p:cNvPicPr preferRelativeResize="0"/>
          <p:nvPr/>
        </p:nvPicPr>
        <p:blipFill rotWithShape="1">
          <a:blip r:embed="rId3">
            <a:alphaModFix/>
          </a:blip>
          <a:srcRect/>
          <a:stretch/>
        </p:blipFill>
        <p:spPr>
          <a:xfrm>
            <a:off x="304800" y="1371600"/>
            <a:ext cx="8355012" cy="4602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2"/>
                                        </p:tgtEl>
                                        <p:attrNameLst>
                                          <p:attrName>style.visibility</p:attrName>
                                        </p:attrNameLst>
                                      </p:cBhvr>
                                      <p:to>
                                        <p:strVal val="visible"/>
                                      </p:to>
                                    </p:set>
                                    <p:animEffect transition="in" filter="fade">
                                      <p:cBhvr>
                                        <p:cTn id="7" dur="3500"/>
                                        <p:tgtEl>
                                          <p:spTgt spid="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8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78</a:t>
            </a:fld>
            <a:endParaRPr/>
          </a:p>
        </p:txBody>
      </p:sp>
      <p:sp>
        <p:nvSpPr>
          <p:cNvPr id="1019" name="Google Shape;1019;p8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0" name="Google Shape;1020;p8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1" name="Google Shape;1021;p8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2" name="Google Shape;1022;p8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3" name="Google Shape;1023;p8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4" name="Google Shape;1024;p8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5" name="Google Shape;1025;p8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6" name="Google Shape;1026;p89"/>
          <p:cNvSpPr txBox="1"/>
          <p:nvPr/>
        </p:nvSpPr>
        <p:spPr>
          <a:xfrm>
            <a:off x="1106487" y="0"/>
            <a:ext cx="6851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18.5.2  Forwarding Based on Label</a:t>
            </a:r>
            <a:endParaRPr/>
          </a:p>
        </p:txBody>
      </p:sp>
      <p:sp>
        <p:nvSpPr>
          <p:cNvPr id="1027" name="Google Shape;1027;p89"/>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In the 1980s, an effort started to somehow change </a:t>
            </a:r>
            <a:r>
              <a:rPr lang="en-US" sz="2800" b="1" i="1" u="none" dirty="0">
                <a:solidFill>
                  <a:srgbClr val="00B0F0"/>
                </a:solidFill>
                <a:latin typeface="Times New Roman"/>
                <a:ea typeface="Times New Roman"/>
                <a:cs typeface="Times New Roman"/>
                <a:sym typeface="Times New Roman"/>
              </a:rPr>
              <a:t>IP to behave like a connection-oriented protocol in which the routing is replaced by switching. </a:t>
            </a:r>
            <a:r>
              <a:rPr lang="en-US" sz="2800" b="1" i="1" u="none" dirty="0">
                <a:solidFill>
                  <a:schemeClr val="dk1"/>
                </a:solidFill>
                <a:latin typeface="Times New Roman"/>
                <a:ea typeface="Times New Roman"/>
                <a:cs typeface="Times New Roman"/>
                <a:sym typeface="Times New Roman"/>
              </a:rPr>
              <a:t>As we discussed earlier In a connection-oriented network (virtual-circuit approach), a switch forwards a packet based on the label attached to the packet. Routing is normally based on searching the contents of a table; switching can be done by accessing a table using an index. In other words, </a:t>
            </a:r>
            <a:r>
              <a:rPr lang="en-US" sz="2800" b="1" i="1" u="none" dirty="0">
                <a:solidFill>
                  <a:srgbClr val="00B0F0"/>
                </a:solidFill>
                <a:latin typeface="Times New Roman"/>
                <a:ea typeface="Times New Roman"/>
                <a:cs typeface="Times New Roman"/>
                <a:sym typeface="Times New Roman"/>
              </a:rPr>
              <a:t>routing involves searching; switching involves accessing..</a:t>
            </a:r>
            <a:endParaRPr dirty="0">
              <a:solidFill>
                <a:srgbClr val="00B0F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90"/>
          <p:cNvSpPr txBox="1"/>
          <p:nvPr/>
        </p:nvSpPr>
        <p:spPr>
          <a:xfrm>
            <a:off x="76200" y="696912"/>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18.37 shows a simple example of searching in a forwarding table using the longest mask algorithm. Although there are some more efficient algorithms today, the principle is the same.</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When the forwarding algorithm gets the destination address of the packet, it needs to delve into the mask column. For each entry, it needs to apply the mask to find the destination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network address. It then needs to check the network addresses in the table until it finds the match. The router then extracts the next-hop address and the interface number to be delivered to the data-link layer.</a:t>
            </a:r>
            <a:endParaRPr/>
          </a:p>
        </p:txBody>
      </p:sp>
      <p:grpSp>
        <p:nvGrpSpPr>
          <p:cNvPr id="1034" name="Google Shape;1034;p90"/>
          <p:cNvGrpSpPr/>
          <p:nvPr/>
        </p:nvGrpSpPr>
        <p:grpSpPr>
          <a:xfrm>
            <a:off x="0" y="0"/>
            <a:ext cx="9144000" cy="609600"/>
            <a:chOff x="0" y="2448"/>
            <a:chExt cx="5760" cy="384"/>
          </a:xfrm>
        </p:grpSpPr>
        <p:sp>
          <p:nvSpPr>
            <p:cNvPr id="1035" name="Google Shape;1035;p9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36" name="Google Shape;1036;p90"/>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18.11</a:t>
              </a:r>
              <a:endParaRPr/>
            </a:p>
          </p:txBody>
        </p:sp>
      </p:grpSp>
      <p:sp>
        <p:nvSpPr>
          <p:cNvPr id="1037" name="Google Shape;1037;p9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79</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a:t>
            </a:fld>
            <a:endParaRPr/>
          </a:p>
        </p:txBody>
      </p:sp>
      <p:sp>
        <p:nvSpPr>
          <p:cNvPr id="176" name="Google Shape;176;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7" name="Google Shape;177;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8" name="Google Shape;178;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9" name="Google Shape;179;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0" name="Google Shape;180;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1" name="Google Shape;181;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23"/>
          <p:cNvSpPr txBox="1"/>
          <p:nvPr/>
        </p:nvSpPr>
        <p:spPr>
          <a:xfrm>
            <a:off x="1106487" y="0"/>
            <a:ext cx="6623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18.18.2   Routing and Forwarding</a:t>
            </a:r>
            <a:endParaRPr/>
          </a:p>
        </p:txBody>
      </p:sp>
      <p:sp>
        <p:nvSpPr>
          <p:cNvPr id="184" name="Google Shape;184;p23"/>
          <p:cNvSpPr txBox="1"/>
          <p:nvPr/>
        </p:nvSpPr>
        <p:spPr>
          <a:xfrm>
            <a:off x="381000" y="1293812"/>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Other duties of the network layer, which are as important as the first, are routing and forwarding, which are directly related to each other.</a:t>
            </a:r>
            <a:endParaRPr dirty="0">
              <a:solidFill>
                <a:srgbClr val="00B0F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91"/>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18.37: </a:t>
            </a:r>
            <a:r>
              <a:rPr lang="en-US" sz="2000" b="1" i="1" u="none">
                <a:solidFill>
                  <a:schemeClr val="dk1"/>
                </a:solidFill>
                <a:latin typeface="Times"/>
                <a:ea typeface="Times"/>
                <a:cs typeface="Times"/>
                <a:sym typeface="Times"/>
              </a:rPr>
              <a:t>Example 18.11: Forwarding based on destination address</a:t>
            </a:r>
            <a:endParaRPr/>
          </a:p>
        </p:txBody>
      </p:sp>
      <p:pic>
        <p:nvPicPr>
          <p:cNvPr id="1044" name="Google Shape;1044;p91"/>
          <p:cNvPicPr preferRelativeResize="0"/>
          <p:nvPr/>
        </p:nvPicPr>
        <p:blipFill rotWithShape="1">
          <a:blip r:embed="rId3">
            <a:alphaModFix/>
          </a:blip>
          <a:srcRect/>
          <a:stretch/>
        </p:blipFill>
        <p:spPr>
          <a:xfrm>
            <a:off x="2209800" y="893762"/>
            <a:ext cx="3700462" cy="3297237"/>
          </a:xfrm>
          <a:prstGeom prst="rect">
            <a:avLst/>
          </a:prstGeom>
          <a:noFill/>
          <a:ln>
            <a:noFill/>
          </a:ln>
        </p:spPr>
      </p:pic>
      <p:pic>
        <p:nvPicPr>
          <p:cNvPr id="1045" name="Google Shape;1045;p91"/>
          <p:cNvPicPr preferRelativeResize="0"/>
          <p:nvPr/>
        </p:nvPicPr>
        <p:blipFill rotWithShape="1">
          <a:blip r:embed="rId4">
            <a:alphaModFix/>
          </a:blip>
          <a:srcRect/>
          <a:stretch/>
        </p:blipFill>
        <p:spPr>
          <a:xfrm>
            <a:off x="2263775" y="4419600"/>
            <a:ext cx="3646487" cy="1143000"/>
          </a:xfrm>
          <a:prstGeom prst="rect">
            <a:avLst/>
          </a:prstGeom>
          <a:noFill/>
          <a:ln>
            <a:noFill/>
          </a:ln>
        </p:spPr>
      </p:pic>
      <p:pic>
        <p:nvPicPr>
          <p:cNvPr id="1046" name="Google Shape;1046;p91"/>
          <p:cNvPicPr preferRelativeResize="0"/>
          <p:nvPr/>
        </p:nvPicPr>
        <p:blipFill rotWithShape="1">
          <a:blip r:embed="rId5">
            <a:alphaModFix/>
          </a:blip>
          <a:srcRect/>
          <a:stretch/>
        </p:blipFill>
        <p:spPr>
          <a:xfrm>
            <a:off x="741362" y="4957762"/>
            <a:ext cx="1516062" cy="528637"/>
          </a:xfrm>
          <a:prstGeom prst="rect">
            <a:avLst/>
          </a:prstGeom>
          <a:noFill/>
          <a:ln>
            <a:noFill/>
          </a:ln>
        </p:spPr>
      </p:pic>
      <p:pic>
        <p:nvPicPr>
          <p:cNvPr id="1047" name="Google Shape;1047;p91"/>
          <p:cNvPicPr preferRelativeResize="0"/>
          <p:nvPr/>
        </p:nvPicPr>
        <p:blipFill rotWithShape="1">
          <a:blip r:embed="rId6">
            <a:alphaModFix/>
          </a:blip>
          <a:srcRect/>
          <a:stretch/>
        </p:blipFill>
        <p:spPr>
          <a:xfrm>
            <a:off x="5910262" y="5170487"/>
            <a:ext cx="1516062" cy="782637"/>
          </a:xfrm>
          <a:prstGeom prst="rect">
            <a:avLst/>
          </a:prstGeom>
          <a:noFill/>
          <a:ln>
            <a:noFill/>
          </a:ln>
        </p:spPr>
      </p:pic>
      <p:grpSp>
        <p:nvGrpSpPr>
          <p:cNvPr id="1048" name="Google Shape;1048;p91"/>
          <p:cNvGrpSpPr/>
          <p:nvPr/>
        </p:nvGrpSpPr>
        <p:grpSpPr>
          <a:xfrm>
            <a:off x="1025525" y="1828800"/>
            <a:ext cx="1412875" cy="3157537"/>
            <a:chOff x="1025554" y="1828800"/>
            <a:chExt cx="1412845" cy="3157214"/>
          </a:xfrm>
        </p:grpSpPr>
        <p:pic>
          <p:nvPicPr>
            <p:cNvPr id="1049" name="Google Shape;1049;p91"/>
            <p:cNvPicPr preferRelativeResize="0"/>
            <p:nvPr/>
          </p:nvPicPr>
          <p:blipFill rotWithShape="1">
            <a:blip r:embed="rId7">
              <a:alphaModFix/>
            </a:blip>
            <a:srcRect/>
            <a:stretch/>
          </p:blipFill>
          <p:spPr>
            <a:xfrm>
              <a:off x="1025554" y="1828800"/>
              <a:ext cx="1412845" cy="3157214"/>
            </a:xfrm>
            <a:prstGeom prst="rect">
              <a:avLst/>
            </a:prstGeom>
            <a:noFill/>
            <a:ln>
              <a:noFill/>
            </a:ln>
          </p:spPr>
        </p:pic>
        <p:pic>
          <p:nvPicPr>
            <p:cNvPr id="1050" name="Google Shape;1050;p91"/>
            <p:cNvPicPr preferRelativeResize="0"/>
            <p:nvPr/>
          </p:nvPicPr>
          <p:blipFill rotWithShape="1">
            <a:blip r:embed="rId8">
              <a:alphaModFix/>
            </a:blip>
            <a:srcRect/>
            <a:stretch/>
          </p:blipFill>
          <p:spPr>
            <a:xfrm>
              <a:off x="1175808" y="3051233"/>
              <a:ext cx="1000988" cy="508116"/>
            </a:xfrm>
            <a:prstGeom prst="rect">
              <a:avLst/>
            </a:prstGeom>
            <a:noFill/>
            <a:ln>
              <a:noFill/>
            </a:ln>
          </p:spPr>
        </p:pic>
      </p:grpSp>
      <p:grpSp>
        <p:nvGrpSpPr>
          <p:cNvPr id="1051" name="Google Shape;1051;p91"/>
          <p:cNvGrpSpPr/>
          <p:nvPr/>
        </p:nvGrpSpPr>
        <p:grpSpPr>
          <a:xfrm>
            <a:off x="5627687" y="3436937"/>
            <a:ext cx="2792412" cy="1733550"/>
            <a:chOff x="5627100" y="3436500"/>
            <a:chExt cx="2793693" cy="1734476"/>
          </a:xfrm>
        </p:grpSpPr>
        <p:pic>
          <p:nvPicPr>
            <p:cNvPr id="1052" name="Google Shape;1052;p91"/>
            <p:cNvPicPr preferRelativeResize="0"/>
            <p:nvPr/>
          </p:nvPicPr>
          <p:blipFill rotWithShape="1">
            <a:blip r:embed="rId9">
              <a:alphaModFix/>
            </a:blip>
            <a:srcRect/>
            <a:stretch/>
          </p:blipFill>
          <p:spPr>
            <a:xfrm>
              <a:off x="5627100" y="3436500"/>
              <a:ext cx="1230900" cy="1734476"/>
            </a:xfrm>
            <a:prstGeom prst="rect">
              <a:avLst/>
            </a:prstGeom>
            <a:noFill/>
            <a:ln>
              <a:noFill/>
            </a:ln>
          </p:spPr>
        </p:pic>
        <p:pic>
          <p:nvPicPr>
            <p:cNvPr id="1053" name="Google Shape;1053;p91"/>
            <p:cNvPicPr preferRelativeResize="0"/>
            <p:nvPr/>
          </p:nvPicPr>
          <p:blipFill rotWithShape="1">
            <a:blip r:embed="rId10">
              <a:alphaModFix/>
            </a:blip>
            <a:srcRect/>
            <a:stretch/>
          </p:blipFill>
          <p:spPr>
            <a:xfrm>
              <a:off x="6890825" y="3936942"/>
              <a:ext cx="1529968" cy="508116"/>
            </a:xfrm>
            <a:prstGeom prst="rect">
              <a:avLst/>
            </a:prstGeom>
            <a:noFill/>
            <a:ln>
              <a:noFill/>
            </a:ln>
          </p:spPr>
        </p:pic>
      </p:grpSp>
      <p:pic>
        <p:nvPicPr>
          <p:cNvPr id="1054" name="Google Shape;1054;p91"/>
          <p:cNvPicPr preferRelativeResize="0"/>
          <p:nvPr/>
        </p:nvPicPr>
        <p:blipFill rotWithShape="1">
          <a:blip r:embed="rId11">
            <a:alphaModFix/>
          </a:blip>
          <a:srcRect/>
          <a:stretch/>
        </p:blipFill>
        <p:spPr>
          <a:xfrm>
            <a:off x="6494462" y="990600"/>
            <a:ext cx="1865312" cy="1214437"/>
          </a:xfrm>
          <a:prstGeom prst="rect">
            <a:avLst/>
          </a:prstGeom>
          <a:noFill/>
          <a:ln>
            <a:noFill/>
          </a:ln>
        </p:spPr>
      </p:pic>
      <p:sp>
        <p:nvSpPr>
          <p:cNvPr id="1055" name="Google Shape;1055;p9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44"/>
                                        </p:tgtEl>
                                        <p:attrNameLst>
                                          <p:attrName>style.visibility</p:attrName>
                                        </p:attrNameLst>
                                      </p:cBhvr>
                                      <p:to>
                                        <p:strVal val="visible"/>
                                      </p:to>
                                    </p:set>
                                    <p:animEffect transition="in" filter="fade">
                                      <p:cBhvr>
                                        <p:cTn id="11" dur="500"/>
                                        <p:tgtEl>
                                          <p:spTgt spid="10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4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054"/>
                                        </p:tgtEl>
                                        <p:attrNameLst>
                                          <p:attrName>style.visibility</p:attrName>
                                        </p:attrNameLst>
                                      </p:cBhvr>
                                      <p:to>
                                        <p:strVal val="visible"/>
                                      </p:to>
                                    </p:set>
                                    <p:anim calcmode="lin" valueType="num">
                                      <p:cBhvr additive="base">
                                        <p:cTn id="24" dur="500"/>
                                        <p:tgtEl>
                                          <p:spTgt spid="1054"/>
                                        </p:tgtEl>
                                        <p:attrNameLst>
                                          <p:attrName>ppt_w</p:attrName>
                                        </p:attrNameLst>
                                      </p:cBhvr>
                                      <p:tavLst>
                                        <p:tav tm="0">
                                          <p:val>
                                            <p:strVal val="0"/>
                                          </p:val>
                                        </p:tav>
                                        <p:tav tm="100000">
                                          <p:val>
                                            <p:strVal val="#ppt_w"/>
                                          </p:val>
                                        </p:tav>
                                      </p:tavLst>
                                    </p:anim>
                                    <p:anim calcmode="lin" valueType="num">
                                      <p:cBhvr additive="base">
                                        <p:cTn id="25" dur="500"/>
                                        <p:tgtEl>
                                          <p:spTgt spid="105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92"/>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18.38 shows a simple example of using a label to access a switching table. Since the labels are used as the index to the table, finding the information in the table is immediate.</a:t>
            </a:r>
            <a:endParaRPr/>
          </a:p>
        </p:txBody>
      </p:sp>
      <p:grpSp>
        <p:nvGrpSpPr>
          <p:cNvPr id="1062" name="Google Shape;1062;p92"/>
          <p:cNvGrpSpPr/>
          <p:nvPr/>
        </p:nvGrpSpPr>
        <p:grpSpPr>
          <a:xfrm>
            <a:off x="0" y="0"/>
            <a:ext cx="9144000" cy="609600"/>
            <a:chOff x="0" y="2448"/>
            <a:chExt cx="5760" cy="384"/>
          </a:xfrm>
        </p:grpSpPr>
        <p:sp>
          <p:nvSpPr>
            <p:cNvPr id="1063" name="Google Shape;1063;p9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64" name="Google Shape;1064;p92"/>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18.12</a:t>
              </a:r>
              <a:endParaRPr/>
            </a:p>
          </p:txBody>
        </p:sp>
      </p:grpSp>
      <p:sp>
        <p:nvSpPr>
          <p:cNvPr id="1065" name="Google Shape;1065;p9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81</a:t>
            </a:fld>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82</a:t>
            </a:fld>
            <a:endParaRPr/>
          </a:p>
        </p:txBody>
      </p:sp>
      <p:sp>
        <p:nvSpPr>
          <p:cNvPr id="1072" name="Google Shape;1072;p9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18.38: </a:t>
            </a:r>
            <a:r>
              <a:rPr lang="en-US" sz="2000" b="1" i="1" u="none">
                <a:solidFill>
                  <a:schemeClr val="dk1"/>
                </a:solidFill>
                <a:latin typeface="Times"/>
                <a:ea typeface="Times"/>
                <a:cs typeface="Times"/>
                <a:sym typeface="Times"/>
              </a:rPr>
              <a:t>Example 18.12: Forwarding based on label</a:t>
            </a:r>
            <a:endParaRPr/>
          </a:p>
        </p:txBody>
      </p:sp>
      <p:pic>
        <p:nvPicPr>
          <p:cNvPr id="1073" name="Google Shape;1073;p93"/>
          <p:cNvPicPr preferRelativeResize="0"/>
          <p:nvPr/>
        </p:nvPicPr>
        <p:blipFill rotWithShape="1">
          <a:blip r:embed="rId3">
            <a:alphaModFix/>
          </a:blip>
          <a:srcRect/>
          <a:stretch/>
        </p:blipFill>
        <p:spPr>
          <a:xfrm>
            <a:off x="2987675" y="4746625"/>
            <a:ext cx="2605087" cy="1150937"/>
          </a:xfrm>
          <a:prstGeom prst="rect">
            <a:avLst/>
          </a:prstGeom>
          <a:noFill/>
          <a:ln>
            <a:noFill/>
          </a:ln>
        </p:spPr>
      </p:pic>
      <p:pic>
        <p:nvPicPr>
          <p:cNvPr id="1074" name="Google Shape;1074;p93"/>
          <p:cNvPicPr preferRelativeResize="0"/>
          <p:nvPr/>
        </p:nvPicPr>
        <p:blipFill rotWithShape="1">
          <a:blip r:embed="rId4">
            <a:alphaModFix/>
          </a:blip>
          <a:srcRect/>
          <a:stretch/>
        </p:blipFill>
        <p:spPr>
          <a:xfrm>
            <a:off x="1408112" y="5254625"/>
            <a:ext cx="1579562" cy="519112"/>
          </a:xfrm>
          <a:prstGeom prst="rect">
            <a:avLst/>
          </a:prstGeom>
          <a:noFill/>
          <a:ln>
            <a:noFill/>
          </a:ln>
        </p:spPr>
      </p:pic>
      <p:pic>
        <p:nvPicPr>
          <p:cNvPr id="1075" name="Google Shape;1075;p93"/>
          <p:cNvPicPr preferRelativeResize="0"/>
          <p:nvPr/>
        </p:nvPicPr>
        <p:blipFill rotWithShape="1">
          <a:blip r:embed="rId5">
            <a:alphaModFix/>
          </a:blip>
          <a:srcRect/>
          <a:stretch/>
        </p:blipFill>
        <p:spPr>
          <a:xfrm>
            <a:off x="5583237" y="5715000"/>
            <a:ext cx="1579562" cy="533400"/>
          </a:xfrm>
          <a:prstGeom prst="rect">
            <a:avLst/>
          </a:prstGeom>
          <a:noFill/>
          <a:ln>
            <a:noFill/>
          </a:ln>
        </p:spPr>
      </p:pic>
      <p:pic>
        <p:nvPicPr>
          <p:cNvPr id="1076" name="Google Shape;1076;p93"/>
          <p:cNvPicPr preferRelativeResize="0"/>
          <p:nvPr/>
        </p:nvPicPr>
        <p:blipFill rotWithShape="1">
          <a:blip r:embed="rId6">
            <a:alphaModFix/>
          </a:blip>
          <a:srcRect/>
          <a:stretch/>
        </p:blipFill>
        <p:spPr>
          <a:xfrm>
            <a:off x="2216150" y="1196975"/>
            <a:ext cx="3117850" cy="3298825"/>
          </a:xfrm>
          <a:prstGeom prst="rect">
            <a:avLst/>
          </a:prstGeom>
          <a:noFill/>
          <a:ln>
            <a:noFill/>
          </a:ln>
        </p:spPr>
      </p:pic>
      <p:pic>
        <p:nvPicPr>
          <p:cNvPr id="1077" name="Google Shape;1077;p93"/>
          <p:cNvPicPr preferRelativeResize="0"/>
          <p:nvPr/>
        </p:nvPicPr>
        <p:blipFill rotWithShape="1">
          <a:blip r:embed="rId7">
            <a:alphaModFix/>
          </a:blip>
          <a:srcRect/>
          <a:stretch/>
        </p:blipFill>
        <p:spPr>
          <a:xfrm>
            <a:off x="1765300" y="2895600"/>
            <a:ext cx="863600" cy="2359025"/>
          </a:xfrm>
          <a:prstGeom prst="rect">
            <a:avLst/>
          </a:prstGeom>
          <a:noFill/>
          <a:ln>
            <a:noFill/>
          </a:ln>
        </p:spPr>
      </p:pic>
      <p:pic>
        <p:nvPicPr>
          <p:cNvPr id="1078" name="Google Shape;1078;p93"/>
          <p:cNvPicPr preferRelativeResize="0"/>
          <p:nvPr/>
        </p:nvPicPr>
        <p:blipFill rotWithShape="1">
          <a:blip r:embed="rId8">
            <a:alphaModFix/>
          </a:blip>
          <a:srcRect/>
          <a:stretch/>
        </p:blipFill>
        <p:spPr>
          <a:xfrm>
            <a:off x="5105400" y="2971800"/>
            <a:ext cx="849312" cy="2789237"/>
          </a:xfrm>
          <a:prstGeom prst="rect">
            <a:avLst/>
          </a:prstGeom>
          <a:noFill/>
          <a:ln>
            <a:noFill/>
          </a:ln>
        </p:spPr>
      </p:pic>
      <p:pic>
        <p:nvPicPr>
          <p:cNvPr id="1079" name="Google Shape;1079;p93"/>
          <p:cNvPicPr preferRelativeResize="0"/>
          <p:nvPr/>
        </p:nvPicPr>
        <p:blipFill rotWithShape="1">
          <a:blip r:embed="rId9">
            <a:alphaModFix/>
          </a:blip>
          <a:srcRect/>
          <a:stretch/>
        </p:blipFill>
        <p:spPr>
          <a:xfrm>
            <a:off x="1058862" y="3960812"/>
            <a:ext cx="617537" cy="279400"/>
          </a:xfrm>
          <a:prstGeom prst="rect">
            <a:avLst/>
          </a:prstGeom>
          <a:noFill/>
          <a:ln>
            <a:noFill/>
          </a:ln>
        </p:spPr>
      </p:pic>
      <p:pic>
        <p:nvPicPr>
          <p:cNvPr id="1080" name="Google Shape;1080;p93"/>
          <p:cNvPicPr preferRelativeResize="0"/>
          <p:nvPr/>
        </p:nvPicPr>
        <p:blipFill rotWithShape="1">
          <a:blip r:embed="rId10">
            <a:alphaModFix/>
          </a:blip>
          <a:srcRect/>
          <a:stretch/>
        </p:blipFill>
        <p:spPr>
          <a:xfrm>
            <a:off x="6172200" y="3894137"/>
            <a:ext cx="1331912" cy="571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76"/>
                                        </p:tgtEl>
                                        <p:attrNameLst>
                                          <p:attrName>style.visibility</p:attrName>
                                        </p:attrNameLst>
                                      </p:cBhvr>
                                      <p:to>
                                        <p:strVal val="visible"/>
                                      </p:to>
                                    </p:set>
                                    <p:animEffect transition="in" filter="fade">
                                      <p:cBhvr>
                                        <p:cTn id="11" dur="500"/>
                                        <p:tgtEl>
                                          <p:spTgt spid="107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7"/>
                                        </p:tgtEl>
                                        <p:attrNameLst>
                                          <p:attrName>style.visibility</p:attrName>
                                        </p:attrNameLst>
                                      </p:cBhvr>
                                      <p:to>
                                        <p:strVal val="visible"/>
                                      </p:to>
                                    </p:set>
                                    <p:animEffect transition="in" filter="fade">
                                      <p:cBhvr>
                                        <p:cTn id="20" dur="500"/>
                                        <p:tgtEl>
                                          <p:spTgt spid="10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79"/>
                                        </p:tgtEl>
                                        <p:attrNameLst>
                                          <p:attrName>style.visibility</p:attrName>
                                        </p:attrNameLst>
                                      </p:cBhvr>
                                      <p:to>
                                        <p:strVal val="visible"/>
                                      </p:to>
                                    </p:set>
                                    <p:animEffect transition="in" filter="fade">
                                      <p:cBhvr>
                                        <p:cTn id="25" dur="2000"/>
                                        <p:tgtEl>
                                          <p:spTgt spid="10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78"/>
                                        </p:tgtEl>
                                        <p:attrNameLst>
                                          <p:attrName>style.visibility</p:attrName>
                                        </p:attrNameLst>
                                      </p:cBhvr>
                                      <p:to>
                                        <p:strVal val="visible"/>
                                      </p:to>
                                    </p:set>
                                    <p:animEffect transition="in" filter="fade">
                                      <p:cBhvr>
                                        <p:cTn id="30" dur="500"/>
                                        <p:tgtEl>
                                          <p:spTgt spid="10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80"/>
                                        </p:tgtEl>
                                        <p:attrNameLst>
                                          <p:attrName>style.visibility</p:attrName>
                                        </p:attrNameLst>
                                      </p:cBhvr>
                                      <p:to>
                                        <p:strVal val="visible"/>
                                      </p:to>
                                    </p:set>
                                    <p:animEffect transition="in" filter="fade">
                                      <p:cBhvr>
                                        <p:cTn id="35" dur="2000"/>
                                        <p:tgtEl>
                                          <p:spTgt spid="108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9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83</a:t>
            </a:fld>
            <a:endParaRPr/>
          </a:p>
        </p:txBody>
      </p:sp>
      <p:sp>
        <p:nvSpPr>
          <p:cNvPr id="1087" name="Google Shape;1087;p9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18.39:  </a:t>
            </a:r>
            <a:r>
              <a:rPr lang="en-US" sz="2000" b="1" i="1" u="none">
                <a:solidFill>
                  <a:schemeClr val="dk1"/>
                </a:solidFill>
                <a:latin typeface="Times"/>
                <a:ea typeface="Times"/>
                <a:cs typeface="Times"/>
                <a:sym typeface="Times"/>
              </a:rPr>
              <a:t> MPLS header added to an IP packet</a:t>
            </a:r>
            <a:endParaRPr/>
          </a:p>
        </p:txBody>
      </p:sp>
      <p:pic>
        <p:nvPicPr>
          <p:cNvPr id="1088" name="Google Shape;1088;p94"/>
          <p:cNvPicPr preferRelativeResize="0"/>
          <p:nvPr/>
        </p:nvPicPr>
        <p:blipFill rotWithShape="1">
          <a:blip r:embed="rId3">
            <a:alphaModFix/>
          </a:blip>
          <a:srcRect/>
          <a:stretch/>
        </p:blipFill>
        <p:spPr>
          <a:xfrm>
            <a:off x="974725" y="2755900"/>
            <a:ext cx="6797675" cy="97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500"/>
                                        <p:tgtEl>
                                          <p:spTgt spid="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84</a:t>
            </a:fld>
            <a:endParaRPr/>
          </a:p>
        </p:txBody>
      </p:sp>
      <p:sp>
        <p:nvSpPr>
          <p:cNvPr id="1095" name="Google Shape;1095;p9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18.40: </a:t>
            </a:r>
            <a:r>
              <a:rPr lang="en-US" sz="2000" b="1" i="1" u="none">
                <a:solidFill>
                  <a:schemeClr val="dk1"/>
                </a:solidFill>
                <a:latin typeface="Times"/>
                <a:ea typeface="Times"/>
                <a:cs typeface="Times"/>
                <a:sym typeface="Times"/>
              </a:rPr>
              <a:t>MPLS header made of a stack of labels</a:t>
            </a:r>
            <a:endParaRPr/>
          </a:p>
        </p:txBody>
      </p:sp>
      <p:pic>
        <p:nvPicPr>
          <p:cNvPr id="1096" name="Google Shape;1096;p95"/>
          <p:cNvPicPr preferRelativeResize="0"/>
          <p:nvPr/>
        </p:nvPicPr>
        <p:blipFill rotWithShape="1">
          <a:blip r:embed="rId3">
            <a:alphaModFix/>
          </a:blip>
          <a:srcRect/>
          <a:stretch/>
        </p:blipFill>
        <p:spPr>
          <a:xfrm>
            <a:off x="573087" y="2203450"/>
            <a:ext cx="7808912" cy="2520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5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9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85</a:t>
            </a:fld>
            <a:endParaRPr/>
          </a:p>
        </p:txBody>
      </p:sp>
      <p:sp>
        <p:nvSpPr>
          <p:cNvPr id="1103" name="Google Shape;1103;p9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4" name="Google Shape;1104;p9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5" name="Google Shape;1105;p9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6" name="Google Shape;1106;p9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7" name="Google Shape;1107;p9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8" name="Google Shape;1108;p9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9" name="Google Shape;1109;p9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0" name="Google Shape;1110;p96"/>
          <p:cNvSpPr txBox="1"/>
          <p:nvPr/>
        </p:nvSpPr>
        <p:spPr>
          <a:xfrm>
            <a:off x="1106487" y="0"/>
            <a:ext cx="6699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18.5.3  Routers as Packet Switches</a:t>
            </a:r>
            <a:endParaRPr/>
          </a:p>
        </p:txBody>
      </p:sp>
      <p:sp>
        <p:nvSpPr>
          <p:cNvPr id="1111" name="Google Shape;1111;p96"/>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As we may have guessed by now, the packet switches that are used in the network layer are called routers. Routers can be configured to act as either a datagram switch or a virtual-circuit switch. </a:t>
            </a:r>
            <a:r>
              <a:rPr lang="en-US" sz="2800" b="1" i="1" u="none" dirty="0">
                <a:solidFill>
                  <a:schemeClr val="dk1"/>
                </a:solidFill>
                <a:latin typeface="Times New Roman"/>
                <a:ea typeface="Times New Roman"/>
                <a:cs typeface="Times New Roman"/>
                <a:sym typeface="Times New Roman"/>
              </a:rPr>
              <a:t>We have discussed the structure of a packet-switch in Chapter 8. The discussion in that chapter can be applied to any router used in the Internet.</a:t>
            </a:r>
            <a:endParaRPr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86</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3549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87</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27204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88</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42977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89</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1273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18.</a:t>
            </a:r>
            <a:fld id="{00000000-1234-1234-1234-123412341234}" type="slidenum">
              <a:rPr lang="en-US" sz="1200" b="1" i="0" u="none">
                <a:solidFill>
                  <a:schemeClr val="dk1"/>
                </a:solidFill>
                <a:latin typeface="Arial"/>
                <a:ea typeface="Arial"/>
                <a:cs typeface="Arial"/>
                <a:sym typeface="Arial"/>
              </a:rPr>
              <a:t>9</a:t>
            </a:fld>
            <a:endParaRPr/>
          </a:p>
        </p:txBody>
      </p:sp>
      <p:sp>
        <p:nvSpPr>
          <p:cNvPr id="191" name="Google Shape;191;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18.2:  </a:t>
            </a:r>
            <a:r>
              <a:rPr lang="en-US" sz="2000" b="1" i="1" u="none">
                <a:solidFill>
                  <a:schemeClr val="dk1"/>
                </a:solidFill>
                <a:latin typeface="Times"/>
                <a:ea typeface="Times"/>
                <a:cs typeface="Times"/>
                <a:sym typeface="Times"/>
              </a:rPr>
              <a:t>Forwarding process</a:t>
            </a:r>
            <a:endParaRPr/>
          </a:p>
        </p:txBody>
      </p:sp>
      <p:pic>
        <p:nvPicPr>
          <p:cNvPr id="192" name="Google Shape;192;p24"/>
          <p:cNvPicPr preferRelativeResize="0"/>
          <p:nvPr/>
        </p:nvPicPr>
        <p:blipFill rotWithShape="1">
          <a:blip r:embed="rId3">
            <a:alphaModFix/>
          </a:blip>
          <a:srcRect/>
          <a:stretch/>
        </p:blipFill>
        <p:spPr>
          <a:xfrm>
            <a:off x="854075" y="4044950"/>
            <a:ext cx="6372225" cy="1060450"/>
          </a:xfrm>
          <a:prstGeom prst="rect">
            <a:avLst/>
          </a:prstGeom>
          <a:noFill/>
          <a:ln>
            <a:noFill/>
          </a:ln>
        </p:spPr>
      </p:pic>
      <p:pic>
        <p:nvPicPr>
          <p:cNvPr id="193" name="Google Shape;193;p24"/>
          <p:cNvPicPr preferRelativeResize="0"/>
          <p:nvPr/>
        </p:nvPicPr>
        <p:blipFill rotWithShape="1">
          <a:blip r:embed="rId4">
            <a:alphaModFix/>
          </a:blip>
          <a:srcRect/>
          <a:stretch/>
        </p:blipFill>
        <p:spPr>
          <a:xfrm>
            <a:off x="2682875" y="1219200"/>
            <a:ext cx="2865437" cy="2806700"/>
          </a:xfrm>
          <a:prstGeom prst="rect">
            <a:avLst/>
          </a:prstGeom>
          <a:noFill/>
          <a:ln>
            <a:noFill/>
          </a:ln>
        </p:spPr>
      </p:pic>
      <p:pic>
        <p:nvPicPr>
          <p:cNvPr id="194" name="Google Shape;194;p24"/>
          <p:cNvPicPr preferRelativeResize="0"/>
          <p:nvPr/>
        </p:nvPicPr>
        <p:blipFill rotWithShape="1">
          <a:blip r:embed="rId5">
            <a:alphaModFix/>
          </a:blip>
          <a:srcRect/>
          <a:stretch/>
        </p:blipFill>
        <p:spPr>
          <a:xfrm>
            <a:off x="533400" y="2743200"/>
            <a:ext cx="2835275" cy="1468437"/>
          </a:xfrm>
          <a:prstGeom prst="rect">
            <a:avLst/>
          </a:prstGeom>
          <a:noFill/>
          <a:ln>
            <a:noFill/>
          </a:ln>
        </p:spPr>
      </p:pic>
      <p:pic>
        <p:nvPicPr>
          <p:cNvPr id="195" name="Google Shape;195;p24"/>
          <p:cNvPicPr preferRelativeResize="0"/>
          <p:nvPr/>
        </p:nvPicPr>
        <p:blipFill rotWithShape="1">
          <a:blip r:embed="rId6">
            <a:alphaModFix/>
          </a:blip>
          <a:srcRect/>
          <a:stretch/>
        </p:blipFill>
        <p:spPr>
          <a:xfrm>
            <a:off x="5189537" y="2743200"/>
            <a:ext cx="2903537" cy="142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90</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19117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18.</a:t>
            </a:r>
            <a:fld id="{00000000-1234-1234-1234-123412341234}" type="slidenum">
              <a:rPr lang="en-US" smtClean="0"/>
              <a:t>91</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534322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3964</Words>
  <Application>Microsoft Office PowerPoint</Application>
  <PresentationFormat>On-screen Show (4:3)</PresentationFormat>
  <Paragraphs>374</Paragraphs>
  <Slides>91</Slides>
  <Notes>81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91</vt:i4>
      </vt:variant>
    </vt:vector>
  </HeadingPairs>
  <TitlesOfParts>
    <vt:vector size="100" baseType="lpstr">
      <vt:lpstr>Times New Roman</vt:lpstr>
      <vt:lpstr>Arial</vt:lpstr>
      <vt:lpstr>Times</vt:lpstr>
      <vt:lpstr>Tahoma</vt:lpstr>
      <vt:lpstr>Palatino</vt:lpstr>
      <vt:lpstr>Noto Sans Symbols</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10</cp:revision>
  <dcterms:modified xsi:type="dcterms:W3CDTF">2024-05-26T06:39:13Z</dcterms:modified>
</cp:coreProperties>
</file>